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8"/>
  </p:notesMasterIdLst>
  <p:sldIdLst>
    <p:sldId id="256" r:id="rId5"/>
    <p:sldId id="257" r:id="rId6"/>
    <p:sldId id="258" r:id="rId7"/>
    <p:sldId id="259" r:id="rId8"/>
    <p:sldId id="260" r:id="rId9"/>
    <p:sldId id="261" r:id="rId10"/>
    <p:sldId id="262" r:id="rId11"/>
    <p:sldId id="263" r:id="rId12"/>
    <p:sldId id="264" r:id="rId13"/>
    <p:sldId id="265" r:id="rId14"/>
    <p:sldId id="268" r:id="rId15"/>
    <p:sldId id="270" r:id="rId16"/>
    <p:sldId id="267" r:id="rId17"/>
  </p:sldIdLst>
  <p:sldSz cx="9144000" cy="5143500" type="screen16x9"/>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B076642-6C0B-D4F8-5FF0-729E83B1B656}" v="1" dt="2025-10-17T00:27:33.1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ERAL ANTONIO MATAMORO MARTINEZ" userId="S::geral.matamoro347@std.uni.edu.ni::c46b89ce-ae00-411d-b177-788029ba253f" providerId="AD" clId="Web-{5B076642-6C0B-D4F8-5FF0-729E83B1B656}"/>
    <pc:docChg chg="modSld">
      <pc:chgData name="GERAL ANTONIO MATAMORO MARTINEZ" userId="S::geral.matamoro347@std.uni.edu.ni::c46b89ce-ae00-411d-b177-788029ba253f" providerId="AD" clId="Web-{5B076642-6C0B-D4F8-5FF0-729E83B1B656}" dt="2025-10-17T00:27:33.163" v="0" actId="1076"/>
      <pc:docMkLst>
        <pc:docMk/>
      </pc:docMkLst>
      <pc:sldChg chg="modSp">
        <pc:chgData name="GERAL ANTONIO MATAMORO MARTINEZ" userId="S::geral.matamoro347@std.uni.edu.ni::c46b89ce-ae00-411d-b177-788029ba253f" providerId="AD" clId="Web-{5B076642-6C0B-D4F8-5FF0-729E83B1B656}" dt="2025-10-17T00:27:33.163" v="0" actId="1076"/>
        <pc:sldMkLst>
          <pc:docMk/>
          <pc:sldMk cId="0" sldId="264"/>
        </pc:sldMkLst>
        <pc:picChg chg="mod">
          <ac:chgData name="GERAL ANTONIO MATAMORO MARTINEZ" userId="S::geral.matamoro347@std.uni.edu.ni::c46b89ce-ae00-411d-b177-788029ba253f" providerId="AD" clId="Web-{5B076642-6C0B-D4F8-5FF0-729E83B1B656}" dt="2025-10-17T00:27:33.163" v="0" actId="1076"/>
          <ac:picMkLst>
            <pc:docMk/>
            <pc:sldMk cId="0" sldId="264"/>
            <ac:picMk id="2" creationId="{00000000-0000-0000-0000-000000000000}"/>
          </ac:picMkLst>
        </pc:picChg>
      </pc:sldChg>
    </pc:docChg>
  </pc:docChgLst>
  <pc:docChgLst>
    <pc:chgData name="GERAL ANTONIO MATAMORO MARTINEZ" userId="S::geral.matamoro347@std.uni.edu.ni::c46b89ce-ae00-411d-b177-788029ba253f" providerId="AD" clId="Web-{B4C2A8E6-B1F7-DB0A-416F-6D8D628A9261}"/>
    <pc:docChg chg="modSld">
      <pc:chgData name="GERAL ANTONIO MATAMORO MARTINEZ" userId="S::geral.matamoro347@std.uni.edu.ni::c46b89ce-ae00-411d-b177-788029ba253f" providerId="AD" clId="Web-{B4C2A8E6-B1F7-DB0A-416F-6D8D628A9261}" dt="2025-10-02T02:40:13.729" v="0" actId="1076"/>
      <pc:docMkLst>
        <pc:docMk/>
      </pc:docMkLst>
      <pc:sldChg chg="modSp">
        <pc:chgData name="GERAL ANTONIO MATAMORO MARTINEZ" userId="S::geral.matamoro347@std.uni.edu.ni::c46b89ce-ae00-411d-b177-788029ba253f" providerId="AD" clId="Web-{B4C2A8E6-B1F7-DB0A-416F-6D8D628A9261}" dt="2025-10-02T02:40:13.729" v="0" actId="1076"/>
        <pc:sldMkLst>
          <pc:docMk/>
          <pc:sldMk cId="0" sldId="263"/>
        </pc:sldMkLst>
        <pc:spChg chg="mod">
          <ac:chgData name="GERAL ANTONIO MATAMORO MARTINEZ" userId="S::geral.matamoro347@std.uni.edu.ni::c46b89ce-ae00-411d-b177-788029ba253f" providerId="AD" clId="Web-{B4C2A8E6-B1F7-DB0A-416F-6D8D628A9261}" dt="2025-10-02T02:40:13.729" v="0" actId="1076"/>
          <ac:spMkLst>
            <pc:docMk/>
            <pc:sldMk cId="0" sldId="263"/>
            <ac:spMk id="59" creationId="{00000000-0000-0000-0000-000000000000}"/>
          </ac:spMkLst>
        </pc:spChg>
      </pc:sldChg>
    </pc:docChg>
  </pc:docChgLst>
  <pc:docChgLst>
    <pc:chgData name="GUSTAVO RAFAEL FUENTES COREA" userId="S::gustavo.fuentes165@std.uni.edu.ni::ae10b0f0-1457-4c31-a92a-7287e2ac2041" providerId="AD" clId="Web-{0F05FC25-39F4-CE5D-5BBA-2BBA763EED3E}"/>
    <pc:docChg chg="modSld sldOrd">
      <pc:chgData name="GUSTAVO RAFAEL FUENTES COREA" userId="S::gustavo.fuentes165@std.uni.edu.ni::ae10b0f0-1457-4c31-a92a-7287e2ac2041" providerId="AD" clId="Web-{0F05FC25-39F4-CE5D-5BBA-2BBA763EED3E}" dt="2025-09-26T01:24:11.065" v="8" actId="1076"/>
      <pc:docMkLst>
        <pc:docMk/>
      </pc:docMkLst>
      <pc:sldChg chg="ord">
        <pc:chgData name="GUSTAVO RAFAEL FUENTES COREA" userId="S::gustavo.fuentes165@std.uni.edu.ni::ae10b0f0-1457-4c31-a92a-7287e2ac2041" providerId="AD" clId="Web-{0F05FC25-39F4-CE5D-5BBA-2BBA763EED3E}" dt="2025-09-25T23:21:25.875" v="0"/>
        <pc:sldMkLst>
          <pc:docMk/>
          <pc:sldMk cId="0" sldId="262"/>
        </pc:sldMkLst>
      </pc:sldChg>
      <pc:sldChg chg="ord">
        <pc:chgData name="GUSTAVO RAFAEL FUENTES COREA" userId="S::gustavo.fuentes165@std.uni.edu.ni::ae10b0f0-1457-4c31-a92a-7287e2ac2041" providerId="AD" clId="Web-{0F05FC25-39F4-CE5D-5BBA-2BBA763EED3E}" dt="2025-09-25T23:22:14.828" v="1"/>
        <pc:sldMkLst>
          <pc:docMk/>
          <pc:sldMk cId="0" sldId="263"/>
        </pc:sldMkLst>
      </pc:sldChg>
      <pc:sldChg chg="modSp">
        <pc:chgData name="GUSTAVO RAFAEL FUENTES COREA" userId="S::gustavo.fuentes165@std.uni.edu.ni::ae10b0f0-1457-4c31-a92a-7287e2ac2041" providerId="AD" clId="Web-{0F05FC25-39F4-CE5D-5BBA-2BBA763EED3E}" dt="2025-09-26T01:04:55.569" v="6" actId="1076"/>
        <pc:sldMkLst>
          <pc:docMk/>
          <pc:sldMk cId="0" sldId="264"/>
        </pc:sldMkLst>
        <pc:spChg chg="mod">
          <ac:chgData name="GUSTAVO RAFAEL FUENTES COREA" userId="S::gustavo.fuentes165@std.uni.edu.ni::ae10b0f0-1457-4c31-a92a-7287e2ac2041" providerId="AD" clId="Web-{0F05FC25-39F4-CE5D-5BBA-2BBA763EED3E}" dt="2025-09-26T01:04:55.569" v="6" actId="1076"/>
          <ac:spMkLst>
            <pc:docMk/>
            <pc:sldMk cId="0" sldId="264"/>
            <ac:spMk id="22" creationId="{00000000-0000-0000-0000-000000000000}"/>
          </ac:spMkLst>
        </pc:spChg>
      </pc:sldChg>
      <pc:sldChg chg="modSp">
        <pc:chgData name="GUSTAVO RAFAEL FUENTES COREA" userId="S::gustavo.fuentes165@std.uni.edu.ni::ae10b0f0-1457-4c31-a92a-7287e2ac2041" providerId="AD" clId="Web-{0F05FC25-39F4-CE5D-5BBA-2BBA763EED3E}" dt="2025-09-26T01:24:11.065" v="8" actId="1076"/>
        <pc:sldMkLst>
          <pc:docMk/>
          <pc:sldMk cId="0" sldId="265"/>
        </pc:sldMkLst>
        <pc:spChg chg="mod">
          <ac:chgData name="GUSTAVO RAFAEL FUENTES COREA" userId="S::gustavo.fuentes165@std.uni.edu.ni::ae10b0f0-1457-4c31-a92a-7287e2ac2041" providerId="AD" clId="Web-{0F05FC25-39F4-CE5D-5BBA-2BBA763EED3E}" dt="2025-09-26T01:04:47.741" v="5" actId="1076"/>
          <ac:spMkLst>
            <pc:docMk/>
            <pc:sldMk cId="0" sldId="265"/>
            <ac:spMk id="13" creationId="{00000000-0000-0000-0000-000000000000}"/>
          </ac:spMkLst>
        </pc:spChg>
        <pc:spChg chg="mod">
          <ac:chgData name="GUSTAVO RAFAEL FUENTES COREA" userId="S::gustavo.fuentes165@std.uni.edu.ni::ae10b0f0-1457-4c31-a92a-7287e2ac2041" providerId="AD" clId="Web-{0F05FC25-39F4-CE5D-5BBA-2BBA763EED3E}" dt="2025-09-26T01:24:11.065" v="8" actId="1076"/>
          <ac:spMkLst>
            <pc:docMk/>
            <pc:sldMk cId="0" sldId="265"/>
            <ac:spMk id="70" creationId="{00000000-0000-0000-0000-000000000000}"/>
          </ac:spMkLst>
        </pc:spChg>
        <pc:picChg chg="mod">
          <ac:chgData name="GUSTAVO RAFAEL FUENTES COREA" userId="S::gustavo.fuentes165@std.uni.edu.ni::ae10b0f0-1457-4c31-a92a-7287e2ac2041" providerId="AD" clId="Web-{0F05FC25-39F4-CE5D-5BBA-2BBA763EED3E}" dt="2025-09-26T01:24:02.783" v="7" actId="1076"/>
          <ac:picMkLst>
            <pc:docMk/>
            <pc:sldMk cId="0" sldId="265"/>
            <ac:picMk id="2" creationId="{00000000-0000-0000-0000-000000000000}"/>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38931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5623653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7954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28.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3.png"/><Relationship Id="rId7" Type="http://schemas.openxmlformats.org/officeDocument/2006/relationships/image" Target="../media/image32.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 Id="rId9" Type="http://schemas.openxmlformats.org/officeDocument/2006/relationships/image" Target="../media/image34.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3.png"/><Relationship Id="rId7"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4.png"/><Relationship Id="rId7"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png"/><Relationship Id="rId4" Type="http://schemas.openxmlformats.org/officeDocument/2006/relationships/image" Target="../media/image6.png"/><Relationship Id="rId9"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23.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6.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144000" cy="5143500"/>
          </a:xfrm>
          <a:prstGeom prst="rect">
            <a:avLst/>
          </a:prstGeom>
        </p:spPr>
      </p:pic>
      <p:pic>
        <p:nvPicPr>
          <p:cNvPr id="3" name="Image 1" descr="preencoded.png"/>
          <p:cNvPicPr>
            <a:picLocks noChangeAspect="1"/>
          </p:cNvPicPr>
          <p:nvPr/>
        </p:nvPicPr>
        <p:blipFill>
          <a:blip r:embed="rId4"/>
          <a:stretch>
            <a:fillRect/>
          </a:stretch>
        </p:blipFill>
        <p:spPr>
          <a:xfrm>
            <a:off x="285751" y="285750"/>
            <a:ext cx="1828800" cy="660797"/>
          </a:xfrm>
          <a:prstGeom prst="rect">
            <a:avLst/>
          </a:prstGeom>
        </p:spPr>
      </p:pic>
      <p:sp>
        <p:nvSpPr>
          <p:cNvPr id="4" name="Shape 0"/>
          <p:cNvSpPr/>
          <p:nvPr/>
        </p:nvSpPr>
        <p:spPr>
          <a:xfrm>
            <a:off x="2207811" y="706583"/>
            <a:ext cx="5027002" cy="2771775"/>
          </a:xfrm>
          <a:prstGeom prst="rect">
            <a:avLst/>
          </a:prstGeom>
          <a:solidFill>
            <a:srgbClr val="FFFFFF">
              <a:alpha val="85000"/>
            </a:srgbClr>
          </a:solidFill>
          <a:ln/>
        </p:spPr>
      </p:sp>
      <p:sp>
        <p:nvSpPr>
          <p:cNvPr id="5" name="Text 1"/>
          <p:cNvSpPr/>
          <p:nvPr/>
        </p:nvSpPr>
        <p:spPr>
          <a:xfrm>
            <a:off x="2114550" y="857250"/>
            <a:ext cx="4914900" cy="685800"/>
          </a:xfrm>
          <a:prstGeom prst="rect">
            <a:avLst/>
          </a:prstGeom>
          <a:noFill/>
          <a:ln/>
        </p:spPr>
        <p:txBody>
          <a:bodyPr wrap="square" lIns="0" tIns="0" rIns="0" bIns="0" rtlCol="0" anchor="ctr">
            <a:spAutoFit/>
          </a:bodyPr>
          <a:lstStyle/>
          <a:p>
            <a:pPr marL="0" indent="0" algn="ctr">
              <a:buNone/>
            </a:pPr>
            <a:r>
              <a:rPr lang="en-US" sz="2700" b="1">
                <a:solidFill>
                  <a:srgbClr val="1A365D"/>
                </a:solidFill>
                <a:latin typeface="Montserrat" pitchFamily="34" charset="0"/>
                <a:ea typeface="Montserrat" pitchFamily="34" charset="-122"/>
                <a:cs typeface="Montserrat" pitchFamily="34" charset="-120"/>
              </a:rPr>
              <a:t>Análisis Financiero: Horizontal y Vertical</a:t>
            </a:r>
            <a:endParaRPr lang="en-US" sz="2700"/>
          </a:p>
        </p:txBody>
      </p:sp>
      <p:sp>
        <p:nvSpPr>
          <p:cNvPr id="6" name="Text 2"/>
          <p:cNvSpPr/>
          <p:nvPr/>
        </p:nvSpPr>
        <p:spPr>
          <a:xfrm>
            <a:off x="2114550" y="1657350"/>
            <a:ext cx="4914900" cy="514350"/>
          </a:xfrm>
          <a:prstGeom prst="rect">
            <a:avLst/>
          </a:prstGeom>
          <a:noFill/>
          <a:ln/>
        </p:spPr>
        <p:txBody>
          <a:bodyPr wrap="square" lIns="0" tIns="0" rIns="0" bIns="0" rtlCol="0" anchor="ctr">
            <a:spAutoFit/>
          </a:bodyPr>
          <a:lstStyle/>
          <a:p>
            <a:pPr marL="0" indent="0" algn="ctr">
              <a:buNone/>
            </a:pPr>
            <a:r>
              <a:rPr lang="en-US" sz="1688" b="1">
                <a:solidFill>
                  <a:srgbClr val="4A90E2"/>
                </a:solidFill>
                <a:latin typeface="Montserrat" pitchFamily="34" charset="0"/>
                <a:ea typeface="Montserrat" pitchFamily="34" charset="-122"/>
                <a:cs typeface="Montserrat" pitchFamily="34" charset="-120"/>
              </a:rPr>
              <a:t>Herramientas para la Toma de Decisiones Empresariales</a:t>
            </a:r>
            <a:endParaRPr lang="en-US" sz="1688"/>
          </a:p>
        </p:txBody>
      </p:sp>
      <p:sp>
        <p:nvSpPr>
          <p:cNvPr id="7" name="Text 3"/>
          <p:cNvSpPr/>
          <p:nvPr/>
        </p:nvSpPr>
        <p:spPr>
          <a:xfrm>
            <a:off x="2114550" y="2400300"/>
            <a:ext cx="4914900" cy="400050"/>
          </a:xfrm>
          <a:prstGeom prst="rect">
            <a:avLst/>
          </a:prstGeom>
          <a:noFill/>
          <a:ln/>
        </p:spPr>
        <p:txBody>
          <a:bodyPr wrap="square" lIns="0" tIns="0" rIns="0" bIns="0" rtlCol="0" anchor="ctr">
            <a:spAutoFit/>
          </a:bodyPr>
          <a:lstStyle/>
          <a:p>
            <a:pPr marL="0" indent="0" algn="ctr">
              <a:buNone/>
            </a:pPr>
            <a:r>
              <a:rPr lang="en-US" sz="1046">
                <a:solidFill>
                  <a:srgbClr val="374151"/>
                </a:solidFill>
                <a:latin typeface="Noto Sans" pitchFamily="34" charset="0"/>
                <a:ea typeface="Noto Sans" pitchFamily="34" charset="-122"/>
                <a:cs typeface="Noto Sans" pitchFamily="34" charset="-120"/>
              </a:rPr>
              <a:t>DIRECCIÓN DEL ÁREA DEL CONOCIMIENTO DE TECNOLOGÍA DE LA INFORMACIÓN Y COMUNICACIÓN</a:t>
            </a:r>
            <a:endParaRPr lang="en-US" sz="1046"/>
          </a:p>
        </p:txBody>
      </p:sp>
      <p:sp>
        <p:nvSpPr>
          <p:cNvPr id="8" name="Text 4"/>
          <p:cNvSpPr/>
          <p:nvPr/>
        </p:nvSpPr>
        <p:spPr>
          <a:xfrm>
            <a:off x="2114550" y="2857500"/>
            <a:ext cx="4914900" cy="200025"/>
          </a:xfrm>
          <a:prstGeom prst="rect">
            <a:avLst/>
          </a:prstGeom>
          <a:noFill/>
          <a:ln/>
        </p:spPr>
        <p:txBody>
          <a:bodyPr wrap="none" lIns="0" tIns="0" rIns="0" bIns="0" rtlCol="0" anchor="ctr">
            <a:spAutoFit/>
          </a:bodyPr>
          <a:lstStyle/>
          <a:p>
            <a:pPr marL="0" indent="0" algn="ctr">
              <a:buNone/>
            </a:pPr>
            <a:r>
              <a:rPr lang="en-US" sz="1046">
                <a:solidFill>
                  <a:srgbClr val="374151"/>
                </a:solidFill>
                <a:latin typeface="Noto Sans" pitchFamily="34" charset="0"/>
                <a:ea typeface="Noto Sans" pitchFamily="34" charset="-122"/>
                <a:cs typeface="Noto Sans" pitchFamily="34" charset="-120"/>
              </a:rPr>
              <a:t>DACTIC - SISTEMA</a:t>
            </a:r>
            <a:endParaRPr lang="en-US" sz="1046"/>
          </a:p>
        </p:txBody>
      </p:sp>
      <p:sp>
        <p:nvSpPr>
          <p:cNvPr id="9" name="Text 5"/>
          <p:cNvSpPr/>
          <p:nvPr/>
        </p:nvSpPr>
        <p:spPr>
          <a:xfrm>
            <a:off x="7038575" y="4743450"/>
            <a:ext cx="1819675" cy="171450"/>
          </a:xfrm>
          <a:prstGeom prst="rect">
            <a:avLst/>
          </a:prstGeom>
          <a:noFill/>
          <a:ln/>
        </p:spPr>
        <p:txBody>
          <a:bodyPr wrap="none" lIns="0" tIns="0" rIns="0" bIns="0" rtlCol="0" anchor="ctr">
            <a:spAutoFit/>
          </a:bodyPr>
          <a:lstStyle/>
          <a:p>
            <a:pPr marL="0" indent="0">
              <a:buNone/>
            </a:pPr>
            <a:r>
              <a:rPr lang="en-US" sz="837">
                <a:solidFill>
                  <a:srgbClr val="4B5563"/>
                </a:solidFill>
                <a:latin typeface="Noto Sans" pitchFamily="34" charset="0"/>
                <a:ea typeface="Noto Sans" pitchFamily="34" charset="-122"/>
                <a:cs typeface="Noto Sans" pitchFamily="34" charset="-120"/>
              </a:rPr>
              <a:t>UNIDAD II: ANÁLISIS FINANCIERO</a:t>
            </a:r>
            <a:endParaRPr lang="en-US" sz="837"/>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71450" y="124365"/>
            <a:ext cx="9144000" cy="5928420"/>
          </a:xfrm>
          <a:prstGeom prst="rect">
            <a:avLst/>
          </a:prstGeom>
        </p:spPr>
      </p:pic>
      <p:pic>
        <p:nvPicPr>
          <p:cNvPr id="3" name="Image 1" descr="preencoded.png"/>
          <p:cNvPicPr>
            <a:picLocks noChangeAspect="1"/>
          </p:cNvPicPr>
          <p:nvPr/>
        </p:nvPicPr>
        <p:blipFill>
          <a:blip r:embed="rId4"/>
          <a:stretch>
            <a:fillRect/>
          </a:stretch>
        </p:blipFill>
        <p:spPr>
          <a:xfrm>
            <a:off x="285750" y="285750"/>
            <a:ext cx="1285875" cy="396478"/>
          </a:xfrm>
          <a:prstGeom prst="rect">
            <a:avLst/>
          </a:prstGeom>
        </p:spPr>
      </p:pic>
      <p:sp>
        <p:nvSpPr>
          <p:cNvPr id="4" name="Text 0"/>
          <p:cNvSpPr/>
          <p:nvPr/>
        </p:nvSpPr>
        <p:spPr>
          <a:xfrm>
            <a:off x="2753023" y="341114"/>
            <a:ext cx="4923830" cy="285750"/>
          </a:xfrm>
          <a:prstGeom prst="rect">
            <a:avLst/>
          </a:prstGeom>
          <a:noFill/>
          <a:ln/>
        </p:spPr>
        <p:txBody>
          <a:bodyPr wrap="none" lIns="0" tIns="0" rIns="0" bIns="0" rtlCol="0" anchor="ctr">
            <a:spAutoFit/>
          </a:bodyPr>
          <a:lstStyle/>
          <a:p>
            <a:pPr marL="0" indent="0">
              <a:buNone/>
            </a:pPr>
            <a:r>
              <a:rPr lang="en-US" sz="2025" b="1">
                <a:solidFill>
                  <a:srgbClr val="1A365D"/>
                </a:solidFill>
                <a:latin typeface="Montserrat" pitchFamily="34" charset="0"/>
                <a:ea typeface="Montserrat" pitchFamily="34" charset="-122"/>
                <a:cs typeface="Montserrat" pitchFamily="34" charset="-120"/>
              </a:rPr>
              <a:t>Ejemplo Práctico: Análisis Horizontal</a:t>
            </a:r>
            <a:endParaRPr lang="en-US" sz="2025"/>
          </a:p>
        </p:txBody>
      </p:sp>
      <p:sp>
        <p:nvSpPr>
          <p:cNvPr id="5" name="Text 1"/>
          <p:cNvSpPr/>
          <p:nvPr/>
        </p:nvSpPr>
        <p:spPr>
          <a:xfrm>
            <a:off x="285750" y="853678"/>
            <a:ext cx="4114800" cy="228600"/>
          </a:xfrm>
          <a:prstGeom prst="rect">
            <a:avLst/>
          </a:prstGeom>
          <a:noFill/>
          <a:ln/>
        </p:spPr>
        <p:txBody>
          <a:bodyPr wrap="none" lIns="0" tIns="0" rIns="0" bIns="0" rtlCol="0" anchor="ctr">
            <a:spAutoFit/>
          </a:bodyPr>
          <a:lstStyle/>
          <a:p>
            <a:pPr marL="0" indent="0">
              <a:buNone/>
            </a:pPr>
            <a:r>
              <a:rPr lang="en-US" sz="1350" b="1">
                <a:solidFill>
                  <a:srgbClr val="4A90E2"/>
                </a:solidFill>
                <a:latin typeface="Montserrat" pitchFamily="34" charset="0"/>
                <a:ea typeface="Montserrat" pitchFamily="34" charset="-122"/>
                <a:cs typeface="Montserrat" pitchFamily="34" charset="-120"/>
              </a:rPr>
              <a:t>Balance General Comparativo</a:t>
            </a:r>
            <a:endParaRPr lang="en-US" sz="1350"/>
          </a:p>
        </p:txBody>
      </p:sp>
      <p:sp>
        <p:nvSpPr>
          <p:cNvPr id="6" name="Shape 2"/>
          <p:cNvSpPr/>
          <p:nvPr/>
        </p:nvSpPr>
        <p:spPr>
          <a:xfrm>
            <a:off x="285750" y="1196578"/>
            <a:ext cx="4114800" cy="2636044"/>
          </a:xfrm>
          <a:prstGeom prst="rect">
            <a:avLst/>
          </a:prstGeom>
          <a:solidFill>
            <a:srgbClr val="FFFFFF"/>
          </a:solidFill>
          <a:ln w="99">
            <a:solidFill>
              <a:srgbClr val="D1D5DB"/>
            </a:solidFill>
            <a:prstDash val="solid"/>
          </a:ln>
        </p:spPr>
      </p:sp>
      <p:sp>
        <p:nvSpPr>
          <p:cNvPr id="7" name="Shape 3"/>
          <p:cNvSpPr/>
          <p:nvPr/>
        </p:nvSpPr>
        <p:spPr>
          <a:xfrm>
            <a:off x="285750" y="1196578"/>
            <a:ext cx="4114800" cy="285750"/>
          </a:xfrm>
          <a:prstGeom prst="rect">
            <a:avLst/>
          </a:prstGeom>
          <a:solidFill>
            <a:srgbClr val="1A365D"/>
          </a:solidFill>
          <a:ln/>
        </p:spPr>
      </p:sp>
      <p:sp>
        <p:nvSpPr>
          <p:cNvPr id="8" name="Text 4"/>
          <p:cNvSpPr/>
          <p:nvPr/>
        </p:nvSpPr>
        <p:spPr>
          <a:xfrm>
            <a:off x="285750" y="1196578"/>
            <a:ext cx="1341993" cy="285750"/>
          </a:xfrm>
          <a:prstGeom prst="rect">
            <a:avLst/>
          </a:prstGeom>
          <a:noFill/>
          <a:ln/>
        </p:spPr>
        <p:txBody>
          <a:bodyPr wrap="square" lIns="102108" tIns="68072" rIns="102108" bIns="68072" rtlCol="0" anchor="ctr">
            <a:spAutoFit/>
          </a:bodyPr>
          <a:lstStyle/>
          <a:p>
            <a:pPr marL="0" indent="0" algn="l">
              <a:buNone/>
            </a:pPr>
            <a:r>
              <a:rPr lang="en-US" sz="837" b="1">
                <a:solidFill>
                  <a:srgbClr val="FFFFFF"/>
                </a:solidFill>
                <a:latin typeface="Montserrat" pitchFamily="34" charset="0"/>
                <a:ea typeface="Montserrat" pitchFamily="34" charset="-122"/>
                <a:cs typeface="Montserrat" pitchFamily="34" charset="-120"/>
              </a:rPr>
              <a:t>Cuenta</a:t>
            </a:r>
            <a:endParaRPr lang="en-US" sz="837"/>
          </a:p>
        </p:txBody>
      </p:sp>
      <p:sp>
        <p:nvSpPr>
          <p:cNvPr id="9" name="Text 5"/>
          <p:cNvSpPr/>
          <p:nvPr/>
        </p:nvSpPr>
        <p:spPr>
          <a:xfrm>
            <a:off x="1627743" y="1196578"/>
            <a:ext cx="705445" cy="285750"/>
          </a:xfrm>
          <a:prstGeom prst="rect">
            <a:avLst/>
          </a:prstGeom>
          <a:noFill/>
          <a:ln/>
        </p:spPr>
        <p:txBody>
          <a:bodyPr wrap="square" lIns="102108" tIns="68072" rIns="102108" bIns="68072" rtlCol="0" anchor="ctr">
            <a:spAutoFit/>
          </a:bodyPr>
          <a:lstStyle/>
          <a:p>
            <a:pPr marL="0" indent="0" algn="r">
              <a:buNone/>
            </a:pPr>
            <a:r>
              <a:rPr lang="en-US" sz="837" b="1">
                <a:solidFill>
                  <a:srgbClr val="FFFFFF"/>
                </a:solidFill>
                <a:latin typeface="Montserrat" pitchFamily="34" charset="0"/>
                <a:ea typeface="Montserrat" pitchFamily="34" charset="-122"/>
                <a:cs typeface="Montserrat" pitchFamily="34" charset="-120"/>
              </a:rPr>
              <a:t>2023 ($)</a:t>
            </a:r>
            <a:endParaRPr lang="en-US" sz="837"/>
          </a:p>
        </p:txBody>
      </p:sp>
      <p:sp>
        <p:nvSpPr>
          <p:cNvPr id="10" name="Text 6"/>
          <p:cNvSpPr/>
          <p:nvPr/>
        </p:nvSpPr>
        <p:spPr>
          <a:xfrm>
            <a:off x="2333188" y="1196578"/>
            <a:ext cx="705445" cy="285750"/>
          </a:xfrm>
          <a:prstGeom prst="rect">
            <a:avLst/>
          </a:prstGeom>
          <a:noFill/>
          <a:ln/>
        </p:spPr>
        <p:txBody>
          <a:bodyPr wrap="square" lIns="102108" tIns="68072" rIns="102108" bIns="68072" rtlCol="0" anchor="ctr">
            <a:spAutoFit/>
          </a:bodyPr>
          <a:lstStyle/>
          <a:p>
            <a:pPr marL="0" indent="0" algn="r">
              <a:buNone/>
            </a:pPr>
            <a:r>
              <a:rPr lang="en-US" sz="837" b="1">
                <a:solidFill>
                  <a:srgbClr val="FFFFFF"/>
                </a:solidFill>
                <a:latin typeface="Montserrat" pitchFamily="34" charset="0"/>
                <a:ea typeface="Montserrat" pitchFamily="34" charset="-122"/>
                <a:cs typeface="Montserrat" pitchFamily="34" charset="-120"/>
              </a:rPr>
              <a:t>2024 ($)</a:t>
            </a:r>
            <a:endParaRPr lang="en-US" sz="837"/>
          </a:p>
        </p:txBody>
      </p:sp>
      <p:sp>
        <p:nvSpPr>
          <p:cNvPr id="11" name="Text 7"/>
          <p:cNvSpPr/>
          <p:nvPr/>
        </p:nvSpPr>
        <p:spPr>
          <a:xfrm>
            <a:off x="3038633" y="1196578"/>
            <a:ext cx="700032" cy="285750"/>
          </a:xfrm>
          <a:prstGeom prst="rect">
            <a:avLst/>
          </a:prstGeom>
          <a:noFill/>
          <a:ln/>
        </p:spPr>
        <p:txBody>
          <a:bodyPr wrap="square" lIns="102108" tIns="68072" rIns="102108" bIns="68072" rtlCol="0" anchor="ctr">
            <a:spAutoFit/>
          </a:bodyPr>
          <a:lstStyle/>
          <a:p>
            <a:pPr marL="0" indent="0" algn="r">
              <a:buNone/>
            </a:pPr>
            <a:r>
              <a:rPr lang="en-US" sz="837" b="1">
                <a:solidFill>
                  <a:srgbClr val="FFFFFF"/>
                </a:solidFill>
                <a:latin typeface="Montserrat" pitchFamily="34" charset="0"/>
                <a:ea typeface="Montserrat" pitchFamily="34" charset="-122"/>
                <a:cs typeface="Montserrat" pitchFamily="34" charset="-120"/>
              </a:rPr>
              <a:t>Var. Abs.</a:t>
            </a:r>
            <a:endParaRPr lang="en-US" sz="837"/>
          </a:p>
        </p:txBody>
      </p:sp>
      <p:sp>
        <p:nvSpPr>
          <p:cNvPr id="12" name="Text 8"/>
          <p:cNvSpPr/>
          <p:nvPr/>
        </p:nvSpPr>
        <p:spPr>
          <a:xfrm>
            <a:off x="3738665" y="1196578"/>
            <a:ext cx="661885" cy="285750"/>
          </a:xfrm>
          <a:prstGeom prst="rect">
            <a:avLst/>
          </a:prstGeom>
          <a:noFill/>
          <a:ln/>
        </p:spPr>
        <p:txBody>
          <a:bodyPr wrap="square" lIns="102108" tIns="68072" rIns="102108" bIns="68072" rtlCol="0" anchor="ctr">
            <a:spAutoFit/>
          </a:bodyPr>
          <a:lstStyle/>
          <a:p>
            <a:pPr marL="0" indent="0" algn="r">
              <a:buNone/>
            </a:pPr>
            <a:r>
              <a:rPr lang="en-US" sz="837" b="1">
                <a:solidFill>
                  <a:srgbClr val="FFFFFF"/>
                </a:solidFill>
                <a:latin typeface="Montserrat" pitchFamily="34" charset="0"/>
                <a:ea typeface="Montserrat" pitchFamily="34" charset="-122"/>
                <a:cs typeface="Montserrat" pitchFamily="34" charset="-120"/>
              </a:rPr>
              <a:t>Var. Rel.</a:t>
            </a:r>
            <a:endParaRPr lang="en-US" sz="837"/>
          </a:p>
        </p:txBody>
      </p:sp>
      <p:sp>
        <p:nvSpPr>
          <p:cNvPr id="13" name="Shape 9"/>
          <p:cNvSpPr/>
          <p:nvPr/>
        </p:nvSpPr>
        <p:spPr>
          <a:xfrm>
            <a:off x="285750" y="1482328"/>
            <a:ext cx="4114800" cy="289322"/>
          </a:xfrm>
          <a:prstGeom prst="rect">
            <a:avLst/>
          </a:prstGeom>
          <a:solidFill>
            <a:srgbClr val="F0F4F8"/>
          </a:solidFill>
          <a:ln/>
        </p:spPr>
      </p:sp>
      <p:sp>
        <p:nvSpPr>
          <p:cNvPr id="14" name="Text 10"/>
          <p:cNvSpPr/>
          <p:nvPr/>
        </p:nvSpPr>
        <p:spPr>
          <a:xfrm>
            <a:off x="285750" y="1482328"/>
            <a:ext cx="1341993" cy="289322"/>
          </a:xfrm>
          <a:prstGeom prst="rect">
            <a:avLst/>
          </a:prstGeom>
          <a:noFill/>
          <a:ln/>
        </p:spPr>
        <p:txBody>
          <a:bodyPr wrap="square" lIns="102108" tIns="68072" rIns="102108" bIns="68072" rtlCol="0" anchor="ctr">
            <a:spAutoFit/>
          </a:bodyPr>
          <a:lstStyle/>
          <a:p>
            <a:pPr marL="0" indent="0">
              <a:buNone/>
            </a:pPr>
            <a:r>
              <a:rPr lang="en-US" sz="837">
                <a:solidFill>
                  <a:srgbClr val="000000"/>
                </a:solidFill>
                <a:latin typeface="Noto Sans" pitchFamily="34" charset="0"/>
                <a:ea typeface="Noto Sans" pitchFamily="34" charset="-122"/>
                <a:cs typeface="Noto Sans" pitchFamily="34" charset="-120"/>
              </a:rPr>
              <a:t>Efectivo</a:t>
            </a:r>
            <a:endParaRPr lang="en-US" sz="837"/>
          </a:p>
        </p:txBody>
      </p:sp>
      <p:sp>
        <p:nvSpPr>
          <p:cNvPr id="15" name="Text 11"/>
          <p:cNvSpPr/>
          <p:nvPr/>
        </p:nvSpPr>
        <p:spPr>
          <a:xfrm>
            <a:off x="1627743" y="1482328"/>
            <a:ext cx="705445" cy="289322"/>
          </a:xfrm>
          <a:prstGeom prst="rect">
            <a:avLst/>
          </a:prstGeom>
          <a:noFill/>
          <a:ln/>
        </p:spPr>
        <p:txBody>
          <a:bodyPr wrap="square" lIns="102108" tIns="68072" rIns="102108"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150,000</a:t>
            </a:r>
            <a:endParaRPr lang="en-US" sz="837"/>
          </a:p>
        </p:txBody>
      </p:sp>
      <p:sp>
        <p:nvSpPr>
          <p:cNvPr id="16" name="Text 12"/>
          <p:cNvSpPr/>
          <p:nvPr/>
        </p:nvSpPr>
        <p:spPr>
          <a:xfrm>
            <a:off x="2333188" y="1482328"/>
            <a:ext cx="705445" cy="289322"/>
          </a:xfrm>
          <a:prstGeom prst="rect">
            <a:avLst/>
          </a:prstGeom>
          <a:noFill/>
          <a:ln/>
        </p:spPr>
        <p:txBody>
          <a:bodyPr wrap="square" lIns="102108" tIns="68072" rIns="102108"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185,000</a:t>
            </a:r>
            <a:endParaRPr lang="en-US" sz="837"/>
          </a:p>
        </p:txBody>
      </p:sp>
      <p:sp>
        <p:nvSpPr>
          <p:cNvPr id="17" name="Text 13"/>
          <p:cNvSpPr/>
          <p:nvPr/>
        </p:nvSpPr>
        <p:spPr>
          <a:xfrm>
            <a:off x="3038633" y="1482328"/>
            <a:ext cx="700032" cy="289322"/>
          </a:xfrm>
          <a:prstGeom prst="rect">
            <a:avLst/>
          </a:prstGeom>
          <a:noFill/>
          <a:ln/>
        </p:spPr>
        <p:txBody>
          <a:bodyPr wrap="square" lIns="102108" tIns="68072" rIns="102108" bIns="68072" rtlCol="0" anchor="ctr">
            <a:spAutoFit/>
          </a:bodyPr>
          <a:lstStyle/>
          <a:p>
            <a:pPr marL="0" indent="0" algn="r">
              <a:buNone/>
            </a:pPr>
            <a:r>
              <a:rPr lang="en-US" sz="837" b="1">
                <a:solidFill>
                  <a:srgbClr val="2ECC71"/>
                </a:solidFill>
                <a:latin typeface="Noto Sans" pitchFamily="34" charset="0"/>
                <a:ea typeface="Noto Sans" pitchFamily="34" charset="-122"/>
                <a:cs typeface="Noto Sans" pitchFamily="34" charset="-120"/>
              </a:rPr>
              <a:t>35,000</a:t>
            </a:r>
            <a:endParaRPr lang="en-US" sz="837"/>
          </a:p>
        </p:txBody>
      </p:sp>
      <p:sp>
        <p:nvSpPr>
          <p:cNvPr id="18" name="Text 14"/>
          <p:cNvSpPr/>
          <p:nvPr/>
        </p:nvSpPr>
        <p:spPr>
          <a:xfrm>
            <a:off x="3738665" y="1482328"/>
            <a:ext cx="661885" cy="289322"/>
          </a:xfrm>
          <a:prstGeom prst="rect">
            <a:avLst/>
          </a:prstGeom>
          <a:noFill/>
          <a:ln/>
        </p:spPr>
        <p:txBody>
          <a:bodyPr wrap="square" lIns="102108" tIns="68072" rIns="102108" bIns="68072" rtlCol="0" anchor="ctr">
            <a:spAutoFit/>
          </a:bodyPr>
          <a:lstStyle/>
          <a:p>
            <a:pPr marL="0" indent="0" algn="r">
              <a:buNone/>
            </a:pPr>
            <a:r>
              <a:rPr lang="en-US" sz="837" b="1">
                <a:solidFill>
                  <a:srgbClr val="2ECC71"/>
                </a:solidFill>
                <a:latin typeface="Noto Sans" pitchFamily="34" charset="0"/>
                <a:ea typeface="Noto Sans" pitchFamily="34" charset="-122"/>
                <a:cs typeface="Noto Sans" pitchFamily="34" charset="-120"/>
              </a:rPr>
              <a:t>23.33%</a:t>
            </a:r>
            <a:endParaRPr lang="en-US" sz="837"/>
          </a:p>
        </p:txBody>
      </p:sp>
      <p:sp>
        <p:nvSpPr>
          <p:cNvPr id="19" name="Shape 15"/>
          <p:cNvSpPr/>
          <p:nvPr/>
        </p:nvSpPr>
        <p:spPr>
          <a:xfrm>
            <a:off x="285750" y="1771650"/>
            <a:ext cx="4114800" cy="292894"/>
          </a:xfrm>
          <a:prstGeom prst="rect">
            <a:avLst/>
          </a:prstGeom>
          <a:solidFill>
            <a:srgbClr val="FFFFFF"/>
          </a:solidFill>
          <a:ln/>
        </p:spPr>
      </p:sp>
      <p:sp>
        <p:nvSpPr>
          <p:cNvPr id="20" name="Text 16"/>
          <p:cNvSpPr/>
          <p:nvPr/>
        </p:nvSpPr>
        <p:spPr>
          <a:xfrm>
            <a:off x="285750" y="1771650"/>
            <a:ext cx="1341993" cy="292894"/>
          </a:xfrm>
          <a:prstGeom prst="rect">
            <a:avLst/>
          </a:prstGeom>
          <a:noFill/>
          <a:ln/>
        </p:spPr>
        <p:txBody>
          <a:bodyPr wrap="square" lIns="102108" tIns="68072" rIns="102108" bIns="68072" rtlCol="0" anchor="ctr">
            <a:spAutoFit/>
          </a:bodyPr>
          <a:lstStyle/>
          <a:p>
            <a:pPr marL="0" indent="0">
              <a:buNone/>
            </a:pPr>
            <a:r>
              <a:rPr lang="en-US" sz="837">
                <a:solidFill>
                  <a:srgbClr val="000000"/>
                </a:solidFill>
                <a:latin typeface="Noto Sans" pitchFamily="34" charset="0"/>
                <a:ea typeface="Noto Sans" pitchFamily="34" charset="-122"/>
                <a:cs typeface="Noto Sans" pitchFamily="34" charset="-120"/>
              </a:rPr>
              <a:t>Cuentas por Cobrar</a:t>
            </a:r>
            <a:endParaRPr lang="en-US" sz="837"/>
          </a:p>
        </p:txBody>
      </p:sp>
      <p:sp>
        <p:nvSpPr>
          <p:cNvPr id="21" name="Text 17"/>
          <p:cNvSpPr/>
          <p:nvPr/>
        </p:nvSpPr>
        <p:spPr>
          <a:xfrm>
            <a:off x="1627743" y="1771650"/>
            <a:ext cx="705445" cy="292894"/>
          </a:xfrm>
          <a:prstGeom prst="rect">
            <a:avLst/>
          </a:prstGeom>
          <a:noFill/>
          <a:ln/>
        </p:spPr>
        <p:txBody>
          <a:bodyPr wrap="square" lIns="102108" tIns="68072" rIns="102108"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275,000</a:t>
            </a:r>
            <a:endParaRPr lang="en-US" sz="837"/>
          </a:p>
        </p:txBody>
      </p:sp>
      <p:sp>
        <p:nvSpPr>
          <p:cNvPr id="22" name="Text 18"/>
          <p:cNvSpPr/>
          <p:nvPr/>
        </p:nvSpPr>
        <p:spPr>
          <a:xfrm>
            <a:off x="2333188" y="1771650"/>
            <a:ext cx="705445" cy="292894"/>
          </a:xfrm>
          <a:prstGeom prst="rect">
            <a:avLst/>
          </a:prstGeom>
          <a:noFill/>
          <a:ln/>
        </p:spPr>
        <p:txBody>
          <a:bodyPr wrap="square" lIns="102108" tIns="68072" rIns="102108"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230,000</a:t>
            </a:r>
            <a:endParaRPr lang="en-US" sz="837"/>
          </a:p>
        </p:txBody>
      </p:sp>
      <p:sp>
        <p:nvSpPr>
          <p:cNvPr id="23" name="Text 19"/>
          <p:cNvSpPr/>
          <p:nvPr/>
        </p:nvSpPr>
        <p:spPr>
          <a:xfrm>
            <a:off x="3038633" y="1771650"/>
            <a:ext cx="700032" cy="292894"/>
          </a:xfrm>
          <a:prstGeom prst="rect">
            <a:avLst/>
          </a:prstGeom>
          <a:noFill/>
          <a:ln/>
        </p:spPr>
        <p:txBody>
          <a:bodyPr wrap="square" lIns="102108" tIns="68072" rIns="102108" bIns="68072" rtlCol="0" anchor="ctr">
            <a:spAutoFit/>
          </a:bodyPr>
          <a:lstStyle/>
          <a:p>
            <a:pPr marL="0" indent="0" algn="r">
              <a:buNone/>
            </a:pPr>
            <a:r>
              <a:rPr lang="en-US" sz="837" b="1">
                <a:solidFill>
                  <a:srgbClr val="E74C3C"/>
                </a:solidFill>
                <a:latin typeface="Noto Sans" pitchFamily="34" charset="0"/>
                <a:ea typeface="Noto Sans" pitchFamily="34" charset="-122"/>
                <a:cs typeface="Noto Sans" pitchFamily="34" charset="-120"/>
              </a:rPr>
              <a:t>-45,000</a:t>
            </a:r>
            <a:endParaRPr lang="en-US" sz="837"/>
          </a:p>
        </p:txBody>
      </p:sp>
      <p:sp>
        <p:nvSpPr>
          <p:cNvPr id="24" name="Text 20"/>
          <p:cNvSpPr/>
          <p:nvPr/>
        </p:nvSpPr>
        <p:spPr>
          <a:xfrm>
            <a:off x="3738665" y="1771650"/>
            <a:ext cx="661885" cy="292894"/>
          </a:xfrm>
          <a:prstGeom prst="rect">
            <a:avLst/>
          </a:prstGeom>
          <a:noFill/>
          <a:ln/>
        </p:spPr>
        <p:txBody>
          <a:bodyPr wrap="square" lIns="102108" tIns="68072" rIns="102108" bIns="68072" rtlCol="0" anchor="ctr">
            <a:spAutoFit/>
          </a:bodyPr>
          <a:lstStyle/>
          <a:p>
            <a:pPr marL="0" indent="0" algn="r">
              <a:buNone/>
            </a:pPr>
            <a:r>
              <a:rPr lang="en-US" sz="837" b="1">
                <a:solidFill>
                  <a:srgbClr val="E74C3C"/>
                </a:solidFill>
                <a:latin typeface="Noto Sans" pitchFamily="34" charset="0"/>
                <a:ea typeface="Noto Sans" pitchFamily="34" charset="-122"/>
                <a:cs typeface="Noto Sans" pitchFamily="34" charset="-120"/>
              </a:rPr>
              <a:t>-16.36%</a:t>
            </a:r>
            <a:endParaRPr lang="en-US" sz="837"/>
          </a:p>
        </p:txBody>
      </p:sp>
      <p:sp>
        <p:nvSpPr>
          <p:cNvPr id="25" name="Shape 21"/>
          <p:cNvSpPr/>
          <p:nvPr/>
        </p:nvSpPr>
        <p:spPr>
          <a:xfrm>
            <a:off x="285750" y="2064544"/>
            <a:ext cx="4114800" cy="292894"/>
          </a:xfrm>
          <a:prstGeom prst="rect">
            <a:avLst/>
          </a:prstGeom>
          <a:solidFill>
            <a:srgbClr val="F0F4F8"/>
          </a:solidFill>
          <a:ln/>
        </p:spPr>
      </p:sp>
      <p:sp>
        <p:nvSpPr>
          <p:cNvPr id="26" name="Text 22"/>
          <p:cNvSpPr/>
          <p:nvPr/>
        </p:nvSpPr>
        <p:spPr>
          <a:xfrm>
            <a:off x="285750" y="2064544"/>
            <a:ext cx="1341993" cy="292894"/>
          </a:xfrm>
          <a:prstGeom prst="rect">
            <a:avLst/>
          </a:prstGeom>
          <a:noFill/>
          <a:ln/>
        </p:spPr>
        <p:txBody>
          <a:bodyPr wrap="square" lIns="102108" tIns="68072" rIns="102108" bIns="68072" rtlCol="0" anchor="ctr">
            <a:spAutoFit/>
          </a:bodyPr>
          <a:lstStyle/>
          <a:p>
            <a:pPr marL="0" indent="0">
              <a:buNone/>
            </a:pPr>
            <a:r>
              <a:rPr lang="en-US" sz="837">
                <a:solidFill>
                  <a:srgbClr val="000000"/>
                </a:solidFill>
                <a:latin typeface="Noto Sans" pitchFamily="34" charset="0"/>
                <a:ea typeface="Noto Sans" pitchFamily="34" charset="-122"/>
                <a:cs typeface="Noto Sans" pitchFamily="34" charset="-120"/>
              </a:rPr>
              <a:t>Inventario</a:t>
            </a:r>
            <a:endParaRPr lang="en-US" sz="837"/>
          </a:p>
        </p:txBody>
      </p:sp>
      <p:sp>
        <p:nvSpPr>
          <p:cNvPr id="27" name="Text 23"/>
          <p:cNvSpPr/>
          <p:nvPr/>
        </p:nvSpPr>
        <p:spPr>
          <a:xfrm>
            <a:off x="1627743" y="2064544"/>
            <a:ext cx="705445" cy="292894"/>
          </a:xfrm>
          <a:prstGeom prst="rect">
            <a:avLst/>
          </a:prstGeom>
          <a:noFill/>
          <a:ln/>
        </p:spPr>
        <p:txBody>
          <a:bodyPr wrap="square" lIns="102108" tIns="68072" rIns="102108"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180,000</a:t>
            </a:r>
            <a:endParaRPr lang="en-US" sz="837"/>
          </a:p>
        </p:txBody>
      </p:sp>
      <p:sp>
        <p:nvSpPr>
          <p:cNvPr id="28" name="Text 24"/>
          <p:cNvSpPr/>
          <p:nvPr/>
        </p:nvSpPr>
        <p:spPr>
          <a:xfrm>
            <a:off x="2333188" y="2064544"/>
            <a:ext cx="705445" cy="292894"/>
          </a:xfrm>
          <a:prstGeom prst="rect">
            <a:avLst/>
          </a:prstGeom>
          <a:noFill/>
          <a:ln/>
        </p:spPr>
        <p:txBody>
          <a:bodyPr wrap="square" lIns="102108" tIns="68072" rIns="102108"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210,000</a:t>
            </a:r>
            <a:endParaRPr lang="en-US" sz="837"/>
          </a:p>
        </p:txBody>
      </p:sp>
      <p:sp>
        <p:nvSpPr>
          <p:cNvPr id="29" name="Text 25"/>
          <p:cNvSpPr/>
          <p:nvPr/>
        </p:nvSpPr>
        <p:spPr>
          <a:xfrm>
            <a:off x="3038633" y="2064544"/>
            <a:ext cx="700032" cy="292894"/>
          </a:xfrm>
          <a:prstGeom prst="rect">
            <a:avLst/>
          </a:prstGeom>
          <a:noFill/>
          <a:ln/>
        </p:spPr>
        <p:txBody>
          <a:bodyPr wrap="square" lIns="102108" tIns="68072" rIns="102108" bIns="68072" rtlCol="0" anchor="ctr">
            <a:spAutoFit/>
          </a:bodyPr>
          <a:lstStyle/>
          <a:p>
            <a:pPr marL="0" indent="0" algn="r">
              <a:buNone/>
            </a:pPr>
            <a:r>
              <a:rPr lang="en-US" sz="837" b="1">
                <a:solidFill>
                  <a:srgbClr val="2ECC71"/>
                </a:solidFill>
                <a:latin typeface="Noto Sans" pitchFamily="34" charset="0"/>
                <a:ea typeface="Noto Sans" pitchFamily="34" charset="-122"/>
                <a:cs typeface="Noto Sans" pitchFamily="34" charset="-120"/>
              </a:rPr>
              <a:t>30,000</a:t>
            </a:r>
            <a:endParaRPr lang="en-US" sz="837"/>
          </a:p>
        </p:txBody>
      </p:sp>
      <p:sp>
        <p:nvSpPr>
          <p:cNvPr id="30" name="Text 26"/>
          <p:cNvSpPr/>
          <p:nvPr/>
        </p:nvSpPr>
        <p:spPr>
          <a:xfrm>
            <a:off x="3738665" y="2064544"/>
            <a:ext cx="661885" cy="292894"/>
          </a:xfrm>
          <a:prstGeom prst="rect">
            <a:avLst/>
          </a:prstGeom>
          <a:noFill/>
          <a:ln/>
        </p:spPr>
        <p:txBody>
          <a:bodyPr wrap="square" lIns="102108" tIns="68072" rIns="102108" bIns="68072" rtlCol="0" anchor="ctr">
            <a:spAutoFit/>
          </a:bodyPr>
          <a:lstStyle/>
          <a:p>
            <a:pPr marL="0" indent="0" algn="r">
              <a:buNone/>
            </a:pPr>
            <a:r>
              <a:rPr lang="en-US" sz="837" b="1">
                <a:solidFill>
                  <a:srgbClr val="2ECC71"/>
                </a:solidFill>
                <a:latin typeface="Noto Sans" pitchFamily="34" charset="0"/>
                <a:ea typeface="Noto Sans" pitchFamily="34" charset="-122"/>
                <a:cs typeface="Noto Sans" pitchFamily="34" charset="-120"/>
              </a:rPr>
              <a:t>16.67%</a:t>
            </a:r>
            <a:endParaRPr lang="en-US" sz="837"/>
          </a:p>
        </p:txBody>
      </p:sp>
      <p:sp>
        <p:nvSpPr>
          <p:cNvPr id="31" name="Shape 27"/>
          <p:cNvSpPr/>
          <p:nvPr/>
        </p:nvSpPr>
        <p:spPr>
          <a:xfrm>
            <a:off x="285750" y="2357438"/>
            <a:ext cx="4114800" cy="292894"/>
          </a:xfrm>
          <a:prstGeom prst="rect">
            <a:avLst/>
          </a:prstGeom>
          <a:solidFill>
            <a:srgbClr val="FFFFFF"/>
          </a:solidFill>
          <a:ln/>
        </p:spPr>
      </p:sp>
      <p:sp>
        <p:nvSpPr>
          <p:cNvPr id="32" name="Text 28"/>
          <p:cNvSpPr/>
          <p:nvPr/>
        </p:nvSpPr>
        <p:spPr>
          <a:xfrm>
            <a:off x="285750" y="2357438"/>
            <a:ext cx="1341993" cy="292894"/>
          </a:xfrm>
          <a:prstGeom prst="rect">
            <a:avLst/>
          </a:prstGeom>
          <a:noFill/>
          <a:ln/>
        </p:spPr>
        <p:txBody>
          <a:bodyPr wrap="square" lIns="102108" tIns="68072" rIns="102108" bIns="68072" rtlCol="0" anchor="ctr">
            <a:spAutoFit/>
          </a:bodyPr>
          <a:lstStyle/>
          <a:p>
            <a:pPr marL="0" indent="0">
              <a:buNone/>
            </a:pPr>
            <a:r>
              <a:rPr lang="en-US" sz="837">
                <a:solidFill>
                  <a:srgbClr val="000000"/>
                </a:solidFill>
                <a:latin typeface="Noto Sans" pitchFamily="34" charset="0"/>
                <a:ea typeface="Noto Sans" pitchFamily="34" charset="-122"/>
                <a:cs typeface="Noto Sans" pitchFamily="34" charset="-120"/>
              </a:rPr>
              <a:t>Activos Fijos</a:t>
            </a:r>
            <a:endParaRPr lang="en-US" sz="837"/>
          </a:p>
        </p:txBody>
      </p:sp>
      <p:sp>
        <p:nvSpPr>
          <p:cNvPr id="33" name="Text 29"/>
          <p:cNvSpPr/>
          <p:nvPr/>
        </p:nvSpPr>
        <p:spPr>
          <a:xfrm>
            <a:off x="1627743" y="2357438"/>
            <a:ext cx="705445" cy="292894"/>
          </a:xfrm>
          <a:prstGeom prst="rect">
            <a:avLst/>
          </a:prstGeom>
          <a:noFill/>
          <a:ln/>
        </p:spPr>
        <p:txBody>
          <a:bodyPr wrap="square" lIns="102108" tIns="68072" rIns="102108"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420,000</a:t>
            </a:r>
            <a:endParaRPr lang="en-US" sz="837"/>
          </a:p>
        </p:txBody>
      </p:sp>
      <p:sp>
        <p:nvSpPr>
          <p:cNvPr id="34" name="Text 30"/>
          <p:cNvSpPr/>
          <p:nvPr/>
        </p:nvSpPr>
        <p:spPr>
          <a:xfrm>
            <a:off x="2333188" y="2357438"/>
            <a:ext cx="705445" cy="292894"/>
          </a:xfrm>
          <a:prstGeom prst="rect">
            <a:avLst/>
          </a:prstGeom>
          <a:noFill/>
          <a:ln/>
        </p:spPr>
        <p:txBody>
          <a:bodyPr wrap="square" lIns="102108" tIns="68072" rIns="102108"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480,000</a:t>
            </a:r>
            <a:endParaRPr lang="en-US" sz="837"/>
          </a:p>
        </p:txBody>
      </p:sp>
      <p:sp>
        <p:nvSpPr>
          <p:cNvPr id="35" name="Text 31"/>
          <p:cNvSpPr/>
          <p:nvPr/>
        </p:nvSpPr>
        <p:spPr>
          <a:xfrm>
            <a:off x="3038633" y="2357438"/>
            <a:ext cx="700032" cy="292894"/>
          </a:xfrm>
          <a:prstGeom prst="rect">
            <a:avLst/>
          </a:prstGeom>
          <a:noFill/>
          <a:ln/>
        </p:spPr>
        <p:txBody>
          <a:bodyPr wrap="square" lIns="102108" tIns="68072" rIns="102108" bIns="68072" rtlCol="0" anchor="ctr">
            <a:spAutoFit/>
          </a:bodyPr>
          <a:lstStyle/>
          <a:p>
            <a:pPr marL="0" indent="0" algn="r">
              <a:buNone/>
            </a:pPr>
            <a:r>
              <a:rPr lang="en-US" sz="837" b="1">
                <a:solidFill>
                  <a:srgbClr val="2ECC71"/>
                </a:solidFill>
                <a:latin typeface="Noto Sans" pitchFamily="34" charset="0"/>
                <a:ea typeface="Noto Sans" pitchFamily="34" charset="-122"/>
                <a:cs typeface="Noto Sans" pitchFamily="34" charset="-120"/>
              </a:rPr>
              <a:t>60,000</a:t>
            </a:r>
            <a:endParaRPr lang="en-US" sz="837"/>
          </a:p>
        </p:txBody>
      </p:sp>
      <p:sp>
        <p:nvSpPr>
          <p:cNvPr id="36" name="Text 32"/>
          <p:cNvSpPr/>
          <p:nvPr/>
        </p:nvSpPr>
        <p:spPr>
          <a:xfrm>
            <a:off x="3738665" y="2357438"/>
            <a:ext cx="661885" cy="292894"/>
          </a:xfrm>
          <a:prstGeom prst="rect">
            <a:avLst/>
          </a:prstGeom>
          <a:noFill/>
          <a:ln/>
        </p:spPr>
        <p:txBody>
          <a:bodyPr wrap="square" lIns="102108" tIns="68072" rIns="102108" bIns="68072" rtlCol="0" anchor="ctr">
            <a:spAutoFit/>
          </a:bodyPr>
          <a:lstStyle/>
          <a:p>
            <a:pPr marL="0" indent="0" algn="r">
              <a:buNone/>
            </a:pPr>
            <a:r>
              <a:rPr lang="en-US" sz="837" b="1">
                <a:solidFill>
                  <a:srgbClr val="2ECC71"/>
                </a:solidFill>
                <a:latin typeface="Noto Sans" pitchFamily="34" charset="0"/>
                <a:ea typeface="Noto Sans" pitchFamily="34" charset="-122"/>
                <a:cs typeface="Noto Sans" pitchFamily="34" charset="-120"/>
              </a:rPr>
              <a:t>14.29%</a:t>
            </a:r>
            <a:endParaRPr lang="en-US" sz="837"/>
          </a:p>
        </p:txBody>
      </p:sp>
      <p:sp>
        <p:nvSpPr>
          <p:cNvPr id="37" name="Shape 33"/>
          <p:cNvSpPr/>
          <p:nvPr/>
        </p:nvSpPr>
        <p:spPr>
          <a:xfrm>
            <a:off x="285750" y="2650331"/>
            <a:ext cx="4114800" cy="292894"/>
          </a:xfrm>
          <a:prstGeom prst="rect">
            <a:avLst/>
          </a:prstGeom>
          <a:solidFill>
            <a:srgbClr val="4A90E2">
              <a:alpha val="20000"/>
            </a:srgbClr>
          </a:solidFill>
          <a:ln/>
        </p:spPr>
      </p:sp>
      <p:sp>
        <p:nvSpPr>
          <p:cNvPr id="38" name="Text 34"/>
          <p:cNvSpPr/>
          <p:nvPr/>
        </p:nvSpPr>
        <p:spPr>
          <a:xfrm>
            <a:off x="285750" y="2650331"/>
            <a:ext cx="1341993" cy="292894"/>
          </a:xfrm>
          <a:prstGeom prst="rect">
            <a:avLst/>
          </a:prstGeom>
          <a:noFill/>
          <a:ln/>
        </p:spPr>
        <p:txBody>
          <a:bodyPr wrap="square" lIns="102108" tIns="68072" rIns="102108" bIns="68072" rtlCol="0" anchor="ctr">
            <a:spAutoFit/>
          </a:bodyPr>
          <a:lstStyle/>
          <a:p>
            <a:pPr marL="0" indent="0">
              <a:buNone/>
            </a:pPr>
            <a:r>
              <a:rPr lang="en-US" sz="837" b="1">
                <a:solidFill>
                  <a:srgbClr val="000000"/>
                </a:solidFill>
                <a:latin typeface="Noto Sans" pitchFamily="34" charset="0"/>
                <a:ea typeface="Noto Sans" pitchFamily="34" charset="-122"/>
                <a:cs typeface="Noto Sans" pitchFamily="34" charset="-120"/>
              </a:rPr>
              <a:t>Total Activos</a:t>
            </a:r>
            <a:endParaRPr lang="en-US" sz="837"/>
          </a:p>
        </p:txBody>
      </p:sp>
      <p:sp>
        <p:nvSpPr>
          <p:cNvPr id="39" name="Text 35"/>
          <p:cNvSpPr/>
          <p:nvPr/>
        </p:nvSpPr>
        <p:spPr>
          <a:xfrm>
            <a:off x="1627743" y="2650331"/>
            <a:ext cx="705445" cy="292894"/>
          </a:xfrm>
          <a:prstGeom prst="rect">
            <a:avLst/>
          </a:prstGeom>
          <a:noFill/>
          <a:ln/>
        </p:spPr>
        <p:txBody>
          <a:bodyPr wrap="square" lIns="102108" tIns="68072" rIns="102108" bIns="68072" rtlCol="0" anchor="ctr">
            <a:spAutoFit/>
          </a:bodyPr>
          <a:lstStyle/>
          <a:p>
            <a:pPr marL="0" indent="0" algn="r">
              <a:buNone/>
            </a:pPr>
            <a:r>
              <a:rPr lang="en-US" sz="837" b="1">
                <a:solidFill>
                  <a:srgbClr val="000000"/>
                </a:solidFill>
                <a:latin typeface="Noto Sans" pitchFamily="34" charset="0"/>
                <a:ea typeface="Noto Sans" pitchFamily="34" charset="-122"/>
                <a:cs typeface="Noto Sans" pitchFamily="34" charset="-120"/>
              </a:rPr>
              <a:t>1,025,000</a:t>
            </a:r>
            <a:endParaRPr lang="en-US" sz="837"/>
          </a:p>
        </p:txBody>
      </p:sp>
      <p:sp>
        <p:nvSpPr>
          <p:cNvPr id="40" name="Text 36"/>
          <p:cNvSpPr/>
          <p:nvPr/>
        </p:nvSpPr>
        <p:spPr>
          <a:xfrm>
            <a:off x="2333188" y="2650331"/>
            <a:ext cx="705445" cy="292894"/>
          </a:xfrm>
          <a:prstGeom prst="rect">
            <a:avLst/>
          </a:prstGeom>
          <a:noFill/>
          <a:ln/>
        </p:spPr>
        <p:txBody>
          <a:bodyPr wrap="square" lIns="102108" tIns="68072" rIns="102108" bIns="68072" rtlCol="0" anchor="ctr">
            <a:spAutoFit/>
          </a:bodyPr>
          <a:lstStyle/>
          <a:p>
            <a:pPr marL="0" indent="0" algn="r">
              <a:buNone/>
            </a:pPr>
            <a:r>
              <a:rPr lang="en-US" sz="837" b="1">
                <a:solidFill>
                  <a:srgbClr val="000000"/>
                </a:solidFill>
                <a:latin typeface="Noto Sans" pitchFamily="34" charset="0"/>
                <a:ea typeface="Noto Sans" pitchFamily="34" charset="-122"/>
                <a:cs typeface="Noto Sans" pitchFamily="34" charset="-120"/>
              </a:rPr>
              <a:t>1,105,000</a:t>
            </a:r>
            <a:endParaRPr lang="en-US" sz="837"/>
          </a:p>
        </p:txBody>
      </p:sp>
      <p:sp>
        <p:nvSpPr>
          <p:cNvPr id="41" name="Text 37"/>
          <p:cNvSpPr/>
          <p:nvPr/>
        </p:nvSpPr>
        <p:spPr>
          <a:xfrm>
            <a:off x="3038633" y="2650331"/>
            <a:ext cx="700032" cy="292894"/>
          </a:xfrm>
          <a:prstGeom prst="rect">
            <a:avLst/>
          </a:prstGeom>
          <a:noFill/>
          <a:ln/>
        </p:spPr>
        <p:txBody>
          <a:bodyPr wrap="square" lIns="102108" tIns="68072" rIns="102108" bIns="68072" rtlCol="0" anchor="ctr">
            <a:spAutoFit/>
          </a:bodyPr>
          <a:lstStyle/>
          <a:p>
            <a:pPr marL="0" indent="0" algn="r">
              <a:buNone/>
            </a:pPr>
            <a:r>
              <a:rPr lang="en-US" sz="837" b="1">
                <a:solidFill>
                  <a:srgbClr val="2ECC71"/>
                </a:solidFill>
                <a:latin typeface="Noto Sans" pitchFamily="34" charset="0"/>
                <a:ea typeface="Noto Sans" pitchFamily="34" charset="-122"/>
                <a:cs typeface="Noto Sans" pitchFamily="34" charset="-120"/>
              </a:rPr>
              <a:t>80,000</a:t>
            </a:r>
            <a:endParaRPr lang="en-US" sz="837"/>
          </a:p>
        </p:txBody>
      </p:sp>
      <p:sp>
        <p:nvSpPr>
          <p:cNvPr id="42" name="Text 38"/>
          <p:cNvSpPr/>
          <p:nvPr/>
        </p:nvSpPr>
        <p:spPr>
          <a:xfrm>
            <a:off x="3738665" y="2650331"/>
            <a:ext cx="661885" cy="292894"/>
          </a:xfrm>
          <a:prstGeom prst="rect">
            <a:avLst/>
          </a:prstGeom>
          <a:noFill/>
          <a:ln/>
        </p:spPr>
        <p:txBody>
          <a:bodyPr wrap="square" lIns="102108" tIns="68072" rIns="102108" bIns="68072" rtlCol="0" anchor="ctr">
            <a:spAutoFit/>
          </a:bodyPr>
          <a:lstStyle/>
          <a:p>
            <a:pPr marL="0" indent="0" algn="r">
              <a:buNone/>
            </a:pPr>
            <a:r>
              <a:rPr lang="en-US" sz="837" b="1">
                <a:solidFill>
                  <a:srgbClr val="2ECC71"/>
                </a:solidFill>
                <a:latin typeface="Noto Sans" pitchFamily="34" charset="0"/>
                <a:ea typeface="Noto Sans" pitchFamily="34" charset="-122"/>
                <a:cs typeface="Noto Sans" pitchFamily="34" charset="-120"/>
              </a:rPr>
              <a:t>7.80%</a:t>
            </a:r>
            <a:endParaRPr lang="en-US" sz="837"/>
          </a:p>
        </p:txBody>
      </p:sp>
      <p:sp>
        <p:nvSpPr>
          <p:cNvPr id="43" name="Shape 39"/>
          <p:cNvSpPr/>
          <p:nvPr/>
        </p:nvSpPr>
        <p:spPr>
          <a:xfrm>
            <a:off x="285750" y="2943225"/>
            <a:ext cx="4114800" cy="292894"/>
          </a:xfrm>
          <a:prstGeom prst="rect">
            <a:avLst/>
          </a:prstGeom>
          <a:solidFill>
            <a:srgbClr val="FFFFFF"/>
          </a:solidFill>
          <a:ln/>
        </p:spPr>
      </p:sp>
      <p:sp>
        <p:nvSpPr>
          <p:cNvPr id="44" name="Text 40"/>
          <p:cNvSpPr/>
          <p:nvPr/>
        </p:nvSpPr>
        <p:spPr>
          <a:xfrm>
            <a:off x="285750" y="2943225"/>
            <a:ext cx="1341993" cy="292894"/>
          </a:xfrm>
          <a:prstGeom prst="rect">
            <a:avLst/>
          </a:prstGeom>
          <a:noFill/>
          <a:ln/>
        </p:spPr>
        <p:txBody>
          <a:bodyPr wrap="square" lIns="102108" tIns="68072" rIns="102108" bIns="68072" rtlCol="0" anchor="ctr">
            <a:spAutoFit/>
          </a:bodyPr>
          <a:lstStyle/>
          <a:p>
            <a:pPr marL="0" indent="0">
              <a:buNone/>
            </a:pPr>
            <a:r>
              <a:rPr lang="en-US" sz="837">
                <a:solidFill>
                  <a:srgbClr val="000000"/>
                </a:solidFill>
                <a:latin typeface="Noto Sans" pitchFamily="34" charset="0"/>
                <a:ea typeface="Noto Sans" pitchFamily="34" charset="-122"/>
                <a:cs typeface="Noto Sans" pitchFamily="34" charset="-120"/>
              </a:rPr>
              <a:t>Cuentas por Pagar</a:t>
            </a:r>
            <a:endParaRPr lang="en-US" sz="837"/>
          </a:p>
        </p:txBody>
      </p:sp>
      <p:sp>
        <p:nvSpPr>
          <p:cNvPr id="45" name="Text 41"/>
          <p:cNvSpPr/>
          <p:nvPr/>
        </p:nvSpPr>
        <p:spPr>
          <a:xfrm>
            <a:off x="1627743" y="2943225"/>
            <a:ext cx="705445" cy="292894"/>
          </a:xfrm>
          <a:prstGeom prst="rect">
            <a:avLst/>
          </a:prstGeom>
          <a:noFill/>
          <a:ln/>
        </p:spPr>
        <p:txBody>
          <a:bodyPr wrap="square" lIns="102108" tIns="68072" rIns="102108"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95,000</a:t>
            </a:r>
            <a:endParaRPr lang="en-US" sz="837"/>
          </a:p>
        </p:txBody>
      </p:sp>
      <p:sp>
        <p:nvSpPr>
          <p:cNvPr id="46" name="Text 42"/>
          <p:cNvSpPr/>
          <p:nvPr/>
        </p:nvSpPr>
        <p:spPr>
          <a:xfrm>
            <a:off x="2333188" y="2943225"/>
            <a:ext cx="705445" cy="292894"/>
          </a:xfrm>
          <a:prstGeom prst="rect">
            <a:avLst/>
          </a:prstGeom>
          <a:noFill/>
          <a:ln/>
        </p:spPr>
        <p:txBody>
          <a:bodyPr wrap="square" lIns="102108" tIns="68072" rIns="102108"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110,000</a:t>
            </a:r>
            <a:endParaRPr lang="en-US" sz="837"/>
          </a:p>
        </p:txBody>
      </p:sp>
      <p:sp>
        <p:nvSpPr>
          <p:cNvPr id="47" name="Text 43"/>
          <p:cNvSpPr/>
          <p:nvPr/>
        </p:nvSpPr>
        <p:spPr>
          <a:xfrm>
            <a:off x="3038633" y="2943225"/>
            <a:ext cx="700032" cy="292894"/>
          </a:xfrm>
          <a:prstGeom prst="rect">
            <a:avLst/>
          </a:prstGeom>
          <a:noFill/>
          <a:ln/>
        </p:spPr>
        <p:txBody>
          <a:bodyPr wrap="square" lIns="102108" tIns="68072" rIns="102108" bIns="68072" rtlCol="0" anchor="ctr">
            <a:spAutoFit/>
          </a:bodyPr>
          <a:lstStyle/>
          <a:p>
            <a:pPr marL="0" indent="0" algn="r">
              <a:buNone/>
            </a:pPr>
            <a:r>
              <a:rPr lang="en-US" sz="837" b="1">
                <a:solidFill>
                  <a:srgbClr val="E74C3C"/>
                </a:solidFill>
                <a:latin typeface="Noto Sans" pitchFamily="34" charset="0"/>
                <a:ea typeface="Noto Sans" pitchFamily="34" charset="-122"/>
                <a:cs typeface="Noto Sans" pitchFamily="34" charset="-120"/>
              </a:rPr>
              <a:t>15,000</a:t>
            </a:r>
            <a:endParaRPr lang="en-US" sz="837"/>
          </a:p>
        </p:txBody>
      </p:sp>
      <p:sp>
        <p:nvSpPr>
          <p:cNvPr id="48" name="Text 44"/>
          <p:cNvSpPr/>
          <p:nvPr/>
        </p:nvSpPr>
        <p:spPr>
          <a:xfrm>
            <a:off x="3738665" y="2943225"/>
            <a:ext cx="661885" cy="292894"/>
          </a:xfrm>
          <a:prstGeom prst="rect">
            <a:avLst/>
          </a:prstGeom>
          <a:noFill/>
          <a:ln/>
        </p:spPr>
        <p:txBody>
          <a:bodyPr wrap="square" lIns="102108" tIns="68072" rIns="102108" bIns="68072" rtlCol="0" anchor="ctr">
            <a:spAutoFit/>
          </a:bodyPr>
          <a:lstStyle/>
          <a:p>
            <a:pPr marL="0" indent="0" algn="r">
              <a:buNone/>
            </a:pPr>
            <a:r>
              <a:rPr lang="en-US" sz="837" b="1">
                <a:solidFill>
                  <a:srgbClr val="E74C3C"/>
                </a:solidFill>
                <a:latin typeface="Noto Sans" pitchFamily="34" charset="0"/>
                <a:ea typeface="Noto Sans" pitchFamily="34" charset="-122"/>
                <a:cs typeface="Noto Sans" pitchFamily="34" charset="-120"/>
              </a:rPr>
              <a:t>15.79%</a:t>
            </a:r>
            <a:endParaRPr lang="en-US" sz="837"/>
          </a:p>
        </p:txBody>
      </p:sp>
      <p:sp>
        <p:nvSpPr>
          <p:cNvPr id="49" name="Shape 45"/>
          <p:cNvSpPr/>
          <p:nvPr/>
        </p:nvSpPr>
        <p:spPr>
          <a:xfrm>
            <a:off x="285750" y="3236119"/>
            <a:ext cx="4114800" cy="292894"/>
          </a:xfrm>
          <a:prstGeom prst="rect">
            <a:avLst/>
          </a:prstGeom>
          <a:solidFill>
            <a:srgbClr val="F0F4F8"/>
          </a:solidFill>
          <a:ln/>
        </p:spPr>
      </p:sp>
      <p:sp>
        <p:nvSpPr>
          <p:cNvPr id="50" name="Text 46"/>
          <p:cNvSpPr/>
          <p:nvPr/>
        </p:nvSpPr>
        <p:spPr>
          <a:xfrm>
            <a:off x="285750" y="3236119"/>
            <a:ext cx="1341993" cy="292894"/>
          </a:xfrm>
          <a:prstGeom prst="rect">
            <a:avLst/>
          </a:prstGeom>
          <a:noFill/>
          <a:ln/>
        </p:spPr>
        <p:txBody>
          <a:bodyPr wrap="square" lIns="102108" tIns="68072" rIns="102108" bIns="68072" rtlCol="0" anchor="ctr">
            <a:spAutoFit/>
          </a:bodyPr>
          <a:lstStyle/>
          <a:p>
            <a:pPr marL="0" indent="0">
              <a:buNone/>
            </a:pPr>
            <a:r>
              <a:rPr lang="en-US" sz="837">
                <a:solidFill>
                  <a:srgbClr val="000000"/>
                </a:solidFill>
                <a:latin typeface="Noto Sans" pitchFamily="34" charset="0"/>
                <a:ea typeface="Noto Sans" pitchFamily="34" charset="-122"/>
                <a:cs typeface="Noto Sans" pitchFamily="34" charset="-120"/>
              </a:rPr>
              <a:t>Préstamos</a:t>
            </a:r>
            <a:endParaRPr lang="en-US" sz="837"/>
          </a:p>
        </p:txBody>
      </p:sp>
      <p:sp>
        <p:nvSpPr>
          <p:cNvPr id="51" name="Text 47"/>
          <p:cNvSpPr/>
          <p:nvPr/>
        </p:nvSpPr>
        <p:spPr>
          <a:xfrm>
            <a:off x="1627743" y="3236119"/>
            <a:ext cx="705445" cy="292894"/>
          </a:xfrm>
          <a:prstGeom prst="rect">
            <a:avLst/>
          </a:prstGeom>
          <a:noFill/>
          <a:ln/>
        </p:spPr>
        <p:txBody>
          <a:bodyPr wrap="square" lIns="102108" tIns="68072" rIns="102108"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320,000</a:t>
            </a:r>
            <a:endParaRPr lang="en-US" sz="837"/>
          </a:p>
        </p:txBody>
      </p:sp>
      <p:sp>
        <p:nvSpPr>
          <p:cNvPr id="52" name="Text 48"/>
          <p:cNvSpPr/>
          <p:nvPr/>
        </p:nvSpPr>
        <p:spPr>
          <a:xfrm>
            <a:off x="2333188" y="3236119"/>
            <a:ext cx="705445" cy="292894"/>
          </a:xfrm>
          <a:prstGeom prst="rect">
            <a:avLst/>
          </a:prstGeom>
          <a:noFill/>
          <a:ln/>
        </p:spPr>
        <p:txBody>
          <a:bodyPr wrap="square" lIns="102108" tIns="68072" rIns="102108"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290,000</a:t>
            </a:r>
            <a:endParaRPr lang="en-US" sz="837"/>
          </a:p>
        </p:txBody>
      </p:sp>
      <p:sp>
        <p:nvSpPr>
          <p:cNvPr id="53" name="Text 49"/>
          <p:cNvSpPr/>
          <p:nvPr/>
        </p:nvSpPr>
        <p:spPr>
          <a:xfrm>
            <a:off x="3038633" y="3236119"/>
            <a:ext cx="700032" cy="292894"/>
          </a:xfrm>
          <a:prstGeom prst="rect">
            <a:avLst/>
          </a:prstGeom>
          <a:noFill/>
          <a:ln/>
        </p:spPr>
        <p:txBody>
          <a:bodyPr wrap="square" lIns="102108" tIns="68072" rIns="102108" bIns="68072" rtlCol="0" anchor="ctr">
            <a:spAutoFit/>
          </a:bodyPr>
          <a:lstStyle/>
          <a:p>
            <a:pPr marL="0" indent="0" algn="r">
              <a:buNone/>
            </a:pPr>
            <a:r>
              <a:rPr lang="en-US" sz="837" b="1">
                <a:solidFill>
                  <a:srgbClr val="2ECC71"/>
                </a:solidFill>
                <a:latin typeface="Noto Sans" pitchFamily="34" charset="0"/>
                <a:ea typeface="Noto Sans" pitchFamily="34" charset="-122"/>
                <a:cs typeface="Noto Sans" pitchFamily="34" charset="-120"/>
              </a:rPr>
              <a:t>-30,000</a:t>
            </a:r>
            <a:endParaRPr lang="en-US" sz="837"/>
          </a:p>
        </p:txBody>
      </p:sp>
      <p:sp>
        <p:nvSpPr>
          <p:cNvPr id="54" name="Text 50"/>
          <p:cNvSpPr/>
          <p:nvPr/>
        </p:nvSpPr>
        <p:spPr>
          <a:xfrm>
            <a:off x="3738665" y="3236119"/>
            <a:ext cx="661885" cy="292894"/>
          </a:xfrm>
          <a:prstGeom prst="rect">
            <a:avLst/>
          </a:prstGeom>
          <a:noFill/>
          <a:ln/>
        </p:spPr>
        <p:txBody>
          <a:bodyPr wrap="square" lIns="102108" tIns="68072" rIns="102108" bIns="68072" rtlCol="0" anchor="ctr">
            <a:spAutoFit/>
          </a:bodyPr>
          <a:lstStyle/>
          <a:p>
            <a:pPr marL="0" indent="0" algn="r">
              <a:buNone/>
            </a:pPr>
            <a:r>
              <a:rPr lang="en-US" sz="837" b="1">
                <a:solidFill>
                  <a:srgbClr val="2ECC71"/>
                </a:solidFill>
                <a:latin typeface="Noto Sans" pitchFamily="34" charset="0"/>
                <a:ea typeface="Noto Sans" pitchFamily="34" charset="-122"/>
                <a:cs typeface="Noto Sans" pitchFamily="34" charset="-120"/>
              </a:rPr>
              <a:t>-9.38%</a:t>
            </a:r>
            <a:endParaRPr lang="en-US" sz="837"/>
          </a:p>
        </p:txBody>
      </p:sp>
      <p:sp>
        <p:nvSpPr>
          <p:cNvPr id="55" name="Shape 51"/>
          <p:cNvSpPr/>
          <p:nvPr/>
        </p:nvSpPr>
        <p:spPr>
          <a:xfrm>
            <a:off x="285750" y="3529013"/>
            <a:ext cx="4114800" cy="289322"/>
          </a:xfrm>
          <a:prstGeom prst="rect">
            <a:avLst/>
          </a:prstGeom>
          <a:solidFill>
            <a:srgbClr val="4A90E2">
              <a:alpha val="20000"/>
            </a:srgbClr>
          </a:solidFill>
          <a:ln/>
        </p:spPr>
      </p:sp>
      <p:sp>
        <p:nvSpPr>
          <p:cNvPr id="56" name="Text 52"/>
          <p:cNvSpPr/>
          <p:nvPr/>
        </p:nvSpPr>
        <p:spPr>
          <a:xfrm>
            <a:off x="285750" y="3529013"/>
            <a:ext cx="1341993" cy="289322"/>
          </a:xfrm>
          <a:prstGeom prst="rect">
            <a:avLst/>
          </a:prstGeom>
          <a:noFill/>
          <a:ln/>
        </p:spPr>
        <p:txBody>
          <a:bodyPr wrap="square" lIns="102108" tIns="68072" rIns="102108" bIns="68072" rtlCol="0" anchor="ctr">
            <a:spAutoFit/>
          </a:bodyPr>
          <a:lstStyle/>
          <a:p>
            <a:pPr marL="0" indent="0">
              <a:buNone/>
            </a:pPr>
            <a:r>
              <a:rPr lang="en-US" sz="837" b="1">
                <a:solidFill>
                  <a:srgbClr val="000000"/>
                </a:solidFill>
                <a:latin typeface="Noto Sans" pitchFamily="34" charset="0"/>
                <a:ea typeface="Noto Sans" pitchFamily="34" charset="-122"/>
                <a:cs typeface="Noto Sans" pitchFamily="34" charset="-120"/>
              </a:rPr>
              <a:t>Utilidades Retenidas</a:t>
            </a:r>
            <a:endParaRPr lang="en-US" sz="837"/>
          </a:p>
        </p:txBody>
      </p:sp>
      <p:sp>
        <p:nvSpPr>
          <p:cNvPr id="57" name="Text 53"/>
          <p:cNvSpPr/>
          <p:nvPr/>
        </p:nvSpPr>
        <p:spPr>
          <a:xfrm>
            <a:off x="1627743" y="3529013"/>
            <a:ext cx="705445" cy="289322"/>
          </a:xfrm>
          <a:prstGeom prst="rect">
            <a:avLst/>
          </a:prstGeom>
          <a:noFill/>
          <a:ln/>
        </p:spPr>
        <p:txBody>
          <a:bodyPr wrap="square" lIns="102108" tIns="68072" rIns="102108" bIns="68072" rtlCol="0" anchor="ctr">
            <a:spAutoFit/>
          </a:bodyPr>
          <a:lstStyle/>
          <a:p>
            <a:pPr marL="0" indent="0" algn="r">
              <a:buNone/>
            </a:pPr>
            <a:r>
              <a:rPr lang="en-US" sz="837" b="1">
                <a:solidFill>
                  <a:srgbClr val="000000"/>
                </a:solidFill>
                <a:latin typeface="Noto Sans" pitchFamily="34" charset="0"/>
                <a:ea typeface="Noto Sans" pitchFamily="34" charset="-122"/>
                <a:cs typeface="Noto Sans" pitchFamily="34" charset="-120"/>
              </a:rPr>
              <a:t>160,000</a:t>
            </a:r>
            <a:endParaRPr lang="en-US" sz="837"/>
          </a:p>
        </p:txBody>
      </p:sp>
      <p:sp>
        <p:nvSpPr>
          <p:cNvPr id="58" name="Text 54"/>
          <p:cNvSpPr/>
          <p:nvPr/>
        </p:nvSpPr>
        <p:spPr>
          <a:xfrm>
            <a:off x="2333188" y="3529013"/>
            <a:ext cx="705445" cy="289322"/>
          </a:xfrm>
          <a:prstGeom prst="rect">
            <a:avLst/>
          </a:prstGeom>
          <a:noFill/>
          <a:ln/>
        </p:spPr>
        <p:txBody>
          <a:bodyPr wrap="square" lIns="102108" tIns="68072" rIns="102108" bIns="68072" rtlCol="0" anchor="ctr">
            <a:spAutoFit/>
          </a:bodyPr>
          <a:lstStyle/>
          <a:p>
            <a:pPr marL="0" indent="0" algn="r">
              <a:buNone/>
            </a:pPr>
            <a:r>
              <a:rPr lang="en-US" sz="837" b="1">
                <a:solidFill>
                  <a:srgbClr val="000000"/>
                </a:solidFill>
                <a:latin typeface="Noto Sans" pitchFamily="34" charset="0"/>
                <a:ea typeface="Noto Sans" pitchFamily="34" charset="-122"/>
                <a:cs typeface="Noto Sans" pitchFamily="34" charset="-120"/>
              </a:rPr>
              <a:t>255,000</a:t>
            </a:r>
            <a:endParaRPr lang="en-US" sz="837"/>
          </a:p>
        </p:txBody>
      </p:sp>
      <p:sp>
        <p:nvSpPr>
          <p:cNvPr id="59" name="Text 55"/>
          <p:cNvSpPr/>
          <p:nvPr/>
        </p:nvSpPr>
        <p:spPr>
          <a:xfrm>
            <a:off x="3038633" y="3529013"/>
            <a:ext cx="700032" cy="289322"/>
          </a:xfrm>
          <a:prstGeom prst="rect">
            <a:avLst/>
          </a:prstGeom>
          <a:noFill/>
          <a:ln/>
        </p:spPr>
        <p:txBody>
          <a:bodyPr wrap="square" lIns="102108" tIns="68072" rIns="102108" bIns="68072" rtlCol="0" anchor="ctr">
            <a:spAutoFit/>
          </a:bodyPr>
          <a:lstStyle/>
          <a:p>
            <a:pPr marL="0" indent="0" algn="r">
              <a:buNone/>
            </a:pPr>
            <a:r>
              <a:rPr lang="en-US" sz="837" b="1">
                <a:solidFill>
                  <a:srgbClr val="2ECC71"/>
                </a:solidFill>
                <a:latin typeface="Noto Sans" pitchFamily="34" charset="0"/>
                <a:ea typeface="Noto Sans" pitchFamily="34" charset="-122"/>
                <a:cs typeface="Noto Sans" pitchFamily="34" charset="-120"/>
              </a:rPr>
              <a:t>95,000</a:t>
            </a:r>
            <a:endParaRPr lang="en-US" sz="837"/>
          </a:p>
        </p:txBody>
      </p:sp>
      <p:sp>
        <p:nvSpPr>
          <p:cNvPr id="60" name="Text 56"/>
          <p:cNvSpPr/>
          <p:nvPr/>
        </p:nvSpPr>
        <p:spPr>
          <a:xfrm>
            <a:off x="3738665" y="3529013"/>
            <a:ext cx="661885" cy="289322"/>
          </a:xfrm>
          <a:prstGeom prst="rect">
            <a:avLst/>
          </a:prstGeom>
          <a:noFill/>
          <a:ln/>
        </p:spPr>
        <p:txBody>
          <a:bodyPr wrap="square" lIns="102108" tIns="68072" rIns="102108" bIns="68072" rtlCol="0" anchor="ctr">
            <a:spAutoFit/>
          </a:bodyPr>
          <a:lstStyle/>
          <a:p>
            <a:pPr marL="0" indent="0" algn="r">
              <a:buNone/>
            </a:pPr>
            <a:r>
              <a:rPr lang="en-US" sz="837" b="1">
                <a:solidFill>
                  <a:srgbClr val="2ECC71"/>
                </a:solidFill>
                <a:latin typeface="Noto Sans" pitchFamily="34" charset="0"/>
                <a:ea typeface="Noto Sans" pitchFamily="34" charset="-122"/>
                <a:cs typeface="Noto Sans" pitchFamily="34" charset="-120"/>
              </a:rPr>
              <a:t>59.38%</a:t>
            </a:r>
            <a:endParaRPr lang="en-US" sz="837"/>
          </a:p>
        </p:txBody>
      </p:sp>
      <p:sp>
        <p:nvSpPr>
          <p:cNvPr id="61" name="Text 57"/>
          <p:cNvSpPr/>
          <p:nvPr/>
        </p:nvSpPr>
        <p:spPr>
          <a:xfrm>
            <a:off x="4743450" y="853678"/>
            <a:ext cx="4114800" cy="228600"/>
          </a:xfrm>
          <a:prstGeom prst="rect">
            <a:avLst/>
          </a:prstGeom>
          <a:noFill/>
          <a:ln/>
        </p:spPr>
        <p:txBody>
          <a:bodyPr wrap="none" lIns="0" tIns="0" rIns="0" bIns="0" rtlCol="0" anchor="ctr">
            <a:spAutoFit/>
          </a:bodyPr>
          <a:lstStyle/>
          <a:p>
            <a:pPr marL="0" indent="0">
              <a:buNone/>
            </a:pPr>
            <a:r>
              <a:rPr lang="en-US" sz="1350" b="1">
                <a:solidFill>
                  <a:srgbClr val="4A90E2"/>
                </a:solidFill>
                <a:latin typeface="Montserrat" pitchFamily="34" charset="0"/>
                <a:ea typeface="Montserrat" pitchFamily="34" charset="-122"/>
                <a:cs typeface="Montserrat" pitchFamily="34" charset="-120"/>
              </a:rPr>
              <a:t>Visualización de Cambios</a:t>
            </a:r>
            <a:endParaRPr lang="en-US" sz="1350"/>
          </a:p>
        </p:txBody>
      </p:sp>
      <p:pic>
        <p:nvPicPr>
          <p:cNvPr id="62" name="Image 2" descr="preencoded.png"/>
          <p:cNvPicPr>
            <a:picLocks noChangeAspect="1"/>
          </p:cNvPicPr>
          <p:nvPr/>
        </p:nvPicPr>
        <p:blipFill>
          <a:blip r:embed="rId5"/>
          <a:stretch>
            <a:fillRect/>
          </a:stretch>
        </p:blipFill>
        <p:spPr>
          <a:xfrm>
            <a:off x="4743450" y="1196578"/>
            <a:ext cx="4114800" cy="2143125"/>
          </a:xfrm>
          <a:prstGeom prst="rect">
            <a:avLst/>
          </a:prstGeom>
        </p:spPr>
      </p:pic>
      <p:sp>
        <p:nvSpPr>
          <p:cNvPr id="63" name="Text 58"/>
          <p:cNvSpPr/>
          <p:nvPr/>
        </p:nvSpPr>
        <p:spPr>
          <a:xfrm>
            <a:off x="4829247" y="3460122"/>
            <a:ext cx="4114800" cy="228600"/>
          </a:xfrm>
          <a:prstGeom prst="rect">
            <a:avLst/>
          </a:prstGeom>
          <a:noFill/>
          <a:ln/>
        </p:spPr>
        <p:txBody>
          <a:bodyPr wrap="none" lIns="0" tIns="0" rIns="0" bIns="0" rtlCol="0" anchor="ctr">
            <a:spAutoFit/>
          </a:bodyPr>
          <a:lstStyle/>
          <a:p>
            <a:pPr marL="0" indent="0">
              <a:buNone/>
            </a:pPr>
            <a:r>
              <a:rPr lang="en-US" sz="1350" b="1">
                <a:solidFill>
                  <a:srgbClr val="4A90E2"/>
                </a:solidFill>
                <a:latin typeface="Montserrat" pitchFamily="34" charset="0"/>
                <a:ea typeface="Montserrat" pitchFamily="34" charset="-122"/>
                <a:cs typeface="Montserrat" pitchFamily="34" charset="-120"/>
              </a:rPr>
              <a:t>Interpretación</a:t>
            </a:r>
            <a:endParaRPr lang="en-US" sz="1350"/>
          </a:p>
        </p:txBody>
      </p:sp>
      <p:sp>
        <p:nvSpPr>
          <p:cNvPr id="64" name="Text 59"/>
          <p:cNvSpPr/>
          <p:nvPr/>
        </p:nvSpPr>
        <p:spPr>
          <a:xfrm>
            <a:off x="4914900" y="3854789"/>
            <a:ext cx="4044377" cy="144976"/>
          </a:xfrm>
          <a:prstGeom prst="rect">
            <a:avLst/>
          </a:prstGeom>
          <a:noFill/>
          <a:ln/>
        </p:spPr>
        <p:txBody>
          <a:bodyPr wrap="none" lIns="0" tIns="0" rIns="0" bIns="0" rtlCol="0" anchor="ctr">
            <a:spAutoFit/>
          </a:bodyPr>
          <a:lstStyle/>
          <a:p>
            <a:pPr marL="0" indent="0" algn="l">
              <a:buNone/>
            </a:pPr>
            <a:r>
              <a:rPr lang="en-US" sz="942">
                <a:solidFill>
                  <a:srgbClr val="333333"/>
                </a:solidFill>
                <a:latin typeface="Open Sans" pitchFamily="34" charset="0"/>
                <a:ea typeface="Open Sans" pitchFamily="34" charset="-122"/>
                <a:cs typeface="Open Sans" pitchFamily="34" charset="-120"/>
              </a:rPr>
              <a:t>El efectivo aumentó un </a:t>
            </a:r>
            <a:r>
              <a:rPr lang="en-US" sz="942" b="1">
                <a:solidFill>
                  <a:srgbClr val="2ECC71"/>
                </a:solidFill>
                <a:latin typeface="Open Sans" pitchFamily="34" charset="0"/>
                <a:ea typeface="Open Sans" pitchFamily="34" charset="-122"/>
                <a:cs typeface="Open Sans" pitchFamily="34" charset="-120"/>
              </a:rPr>
              <a:t>23.33%, </a:t>
            </a:r>
            <a:r>
              <a:rPr lang="en-US" sz="942">
                <a:solidFill>
                  <a:srgbClr val="333333"/>
                </a:solidFill>
                <a:latin typeface="Open Sans" pitchFamily="34" charset="0"/>
                <a:ea typeface="Open Sans" pitchFamily="34" charset="-122"/>
                <a:cs typeface="Open Sans" pitchFamily="34" charset="-120"/>
              </a:rPr>
              <a:t>lo que indica una mejora en la liquidez. </a:t>
            </a:r>
            <a:endParaRPr lang="en-US" sz="942"/>
          </a:p>
        </p:txBody>
      </p:sp>
      <p:sp>
        <p:nvSpPr>
          <p:cNvPr id="67" name="Text 62"/>
          <p:cNvSpPr/>
          <p:nvPr/>
        </p:nvSpPr>
        <p:spPr>
          <a:xfrm>
            <a:off x="4930128" y="4311184"/>
            <a:ext cx="4013919" cy="289951"/>
          </a:xfrm>
          <a:prstGeom prst="rect">
            <a:avLst/>
          </a:prstGeom>
          <a:noFill/>
          <a:ln/>
        </p:spPr>
        <p:txBody>
          <a:bodyPr wrap="none" lIns="0" tIns="0" rIns="0" bIns="0" rtlCol="0" anchor="ctr">
            <a:spAutoFit/>
          </a:bodyPr>
          <a:lstStyle/>
          <a:p>
            <a:pPr marL="0" indent="0" algn="l">
              <a:buNone/>
            </a:pPr>
            <a:r>
              <a:rPr lang="en-US" sz="942">
                <a:solidFill>
                  <a:srgbClr val="333333"/>
                </a:solidFill>
                <a:latin typeface="Open Sans" pitchFamily="34" charset="0"/>
                <a:ea typeface="Open Sans" pitchFamily="34" charset="-122"/>
                <a:cs typeface="Open Sans" pitchFamily="34" charset="-120"/>
              </a:rPr>
              <a:t>Las cuentas por cobrar disminuyeron un </a:t>
            </a:r>
            <a:r>
              <a:rPr lang="en-US" sz="942" b="1">
                <a:solidFill>
                  <a:srgbClr val="333333"/>
                </a:solidFill>
                <a:latin typeface="Open Sans" pitchFamily="34" charset="0"/>
                <a:ea typeface="Open Sans" pitchFamily="34" charset="-122"/>
                <a:cs typeface="Open Sans" pitchFamily="34" charset="-120"/>
              </a:rPr>
              <a:t>16.36% </a:t>
            </a:r>
            <a:r>
              <a:rPr lang="en-US" sz="942">
                <a:solidFill>
                  <a:srgbClr val="333333"/>
                </a:solidFill>
                <a:latin typeface="Open Sans" pitchFamily="34" charset="0"/>
                <a:ea typeface="Open Sans" pitchFamily="34" charset="-122"/>
                <a:cs typeface="Open Sans" pitchFamily="34" charset="-120"/>
              </a:rPr>
              <a:t>, lo que podria indicar </a:t>
            </a:r>
          </a:p>
          <a:p>
            <a:pPr marL="0" indent="0" algn="l">
              <a:buNone/>
            </a:pPr>
            <a:r>
              <a:rPr lang="en-US" sz="942">
                <a:solidFill>
                  <a:srgbClr val="333333"/>
                </a:solidFill>
                <a:latin typeface="Open Sans" pitchFamily="34" charset="0"/>
                <a:ea typeface="Open Sans" pitchFamily="34" charset="-122"/>
                <a:cs typeface="Open Sans" pitchFamily="34" charset="-120"/>
              </a:rPr>
              <a:t> una mejora en las politicas de cobranza.</a:t>
            </a:r>
            <a:endParaRPr lang="en-US" sz="942"/>
          </a:p>
        </p:txBody>
      </p:sp>
      <p:sp>
        <p:nvSpPr>
          <p:cNvPr id="70" name="Text 65"/>
          <p:cNvSpPr/>
          <p:nvPr/>
        </p:nvSpPr>
        <p:spPr>
          <a:xfrm>
            <a:off x="4806303" y="4749460"/>
            <a:ext cx="4055597" cy="289951"/>
          </a:xfrm>
          <a:prstGeom prst="rect">
            <a:avLst/>
          </a:prstGeom>
          <a:noFill/>
          <a:ln/>
        </p:spPr>
        <p:txBody>
          <a:bodyPr wrap="none" lIns="0" tIns="0" rIns="0" bIns="0" rtlCol="0" anchor="ctr">
            <a:spAutoFit/>
          </a:bodyPr>
          <a:lstStyle/>
          <a:p>
            <a:pPr marL="0" indent="0" algn="l">
              <a:buNone/>
            </a:pPr>
            <a:r>
              <a:rPr lang="en-US" sz="942">
                <a:solidFill>
                  <a:srgbClr val="333333"/>
                </a:solidFill>
                <a:latin typeface="Open Sans" pitchFamily="34" charset="0"/>
                <a:ea typeface="Open Sans" pitchFamily="34" charset="-122"/>
                <a:cs typeface="Open Sans" pitchFamily="34" charset="-120"/>
              </a:rPr>
              <a:t>El inventario aumentó un </a:t>
            </a:r>
            <a:r>
              <a:rPr lang="en-US" sz="942" b="1">
                <a:solidFill>
                  <a:srgbClr val="333333"/>
                </a:solidFill>
                <a:latin typeface="Open Sans" pitchFamily="34" charset="0"/>
                <a:ea typeface="Open Sans" pitchFamily="34" charset="-122"/>
                <a:cs typeface="Open Sans" pitchFamily="34" charset="-120"/>
              </a:rPr>
              <a:t>16.67%,</a:t>
            </a:r>
            <a:r>
              <a:rPr lang="en-US" sz="942">
                <a:solidFill>
                  <a:srgbClr val="333333"/>
                </a:solidFill>
                <a:latin typeface="Open Sans" pitchFamily="34" charset="0"/>
                <a:ea typeface="Open Sans" pitchFamily="34" charset="-122"/>
                <a:cs typeface="Open Sans" pitchFamily="34" charset="-120"/>
              </a:rPr>
              <a:t>lo que podria indicar una acumulacion</a:t>
            </a:r>
          </a:p>
          <a:p>
            <a:pPr marL="0" indent="0" algn="l">
              <a:buNone/>
            </a:pPr>
            <a:r>
              <a:rPr lang="en-US" sz="942">
                <a:solidFill>
                  <a:srgbClr val="333333"/>
                </a:solidFill>
                <a:latin typeface="Open Sans" pitchFamily="34" charset="0"/>
                <a:ea typeface="Open Sans" pitchFamily="34" charset="-122"/>
                <a:cs typeface="Open Sans" pitchFamily="34" charset="-120"/>
              </a:rPr>
              <a:t> de existencias o preparacion para mayor demanda. </a:t>
            </a:r>
            <a:endParaRPr lang="en-US" sz="942"/>
          </a:p>
        </p:txBody>
      </p:sp>
      <p:sp>
        <p:nvSpPr>
          <p:cNvPr id="73" name="Text 68"/>
          <p:cNvSpPr/>
          <p:nvPr/>
        </p:nvSpPr>
        <p:spPr>
          <a:xfrm>
            <a:off x="431515" y="4749460"/>
            <a:ext cx="4159793" cy="289951"/>
          </a:xfrm>
          <a:prstGeom prst="rect">
            <a:avLst/>
          </a:prstGeom>
          <a:noFill/>
          <a:ln/>
        </p:spPr>
        <p:txBody>
          <a:bodyPr wrap="none" lIns="0" tIns="0" rIns="0" bIns="0" rtlCol="0" anchor="ctr">
            <a:spAutoFit/>
          </a:bodyPr>
          <a:lstStyle/>
          <a:p>
            <a:pPr marL="171450" indent="-171450" algn="l">
              <a:buFont typeface="Wingdings" panose="05000000000000000000" pitchFamily="2" charset="2"/>
              <a:buChar char="§"/>
            </a:pPr>
            <a:r>
              <a:rPr lang="en-US" sz="942">
                <a:solidFill>
                  <a:srgbClr val="333333"/>
                </a:solidFill>
                <a:latin typeface="Open Sans" pitchFamily="34" charset="0"/>
                <a:ea typeface="Open Sans" pitchFamily="34" charset="-122"/>
                <a:cs typeface="Open Sans" pitchFamily="34" charset="-120"/>
              </a:rPr>
              <a:t>Las utilidades retenidas aumentaron significativamente </a:t>
            </a:r>
            <a:r>
              <a:rPr lang="en-US" sz="942" b="1">
                <a:solidFill>
                  <a:srgbClr val="333333"/>
                </a:solidFill>
                <a:latin typeface="Open Sans" pitchFamily="34" charset="0"/>
                <a:ea typeface="Open Sans" pitchFamily="34" charset="-122"/>
                <a:cs typeface="Open Sans" pitchFamily="34" charset="-120"/>
              </a:rPr>
              <a:t>59.38%, </a:t>
            </a:r>
            <a:r>
              <a:rPr lang="en-US" sz="942">
                <a:solidFill>
                  <a:srgbClr val="333333"/>
                </a:solidFill>
                <a:latin typeface="Open Sans" pitchFamily="34" charset="0"/>
                <a:ea typeface="Open Sans" pitchFamily="34" charset="-122"/>
                <a:cs typeface="Open Sans" pitchFamily="34" charset="-120"/>
              </a:rPr>
              <a:t>lo que</a:t>
            </a:r>
          </a:p>
          <a:p>
            <a:pPr marL="0" indent="0" algn="l">
              <a:buNone/>
            </a:pPr>
            <a:r>
              <a:rPr lang="en-US" sz="942">
                <a:solidFill>
                  <a:srgbClr val="333333"/>
                </a:solidFill>
                <a:latin typeface="Open Sans" pitchFamily="34" charset="0"/>
                <a:ea typeface="Open Sans" pitchFamily="34" charset="-122"/>
                <a:cs typeface="Open Sans" pitchFamily="34" charset="-120"/>
              </a:rPr>
              <a:t>      indica que buena rentabilidad en el periodo.</a:t>
            </a:r>
            <a:endParaRPr lang="en-US" sz="942"/>
          </a:p>
        </p:txBody>
      </p:sp>
      <p:sp>
        <p:nvSpPr>
          <p:cNvPr id="76" name="Text 71"/>
          <p:cNvSpPr/>
          <p:nvPr/>
        </p:nvSpPr>
        <p:spPr>
          <a:xfrm>
            <a:off x="8697069" y="5614095"/>
            <a:ext cx="304056" cy="171450"/>
          </a:xfrm>
          <a:prstGeom prst="rect">
            <a:avLst/>
          </a:prstGeom>
          <a:noFill/>
          <a:ln/>
        </p:spPr>
        <p:txBody>
          <a:bodyPr wrap="none" lIns="0" tIns="0" rIns="0" bIns="0" rtlCol="0" anchor="ctr">
            <a:spAutoFit/>
          </a:bodyPr>
          <a:lstStyle/>
          <a:p>
            <a:pPr marL="0" indent="0">
              <a:buNone/>
            </a:pPr>
            <a:r>
              <a:rPr lang="en-US" sz="837">
                <a:solidFill>
                  <a:srgbClr val="6B7280"/>
                </a:solidFill>
                <a:latin typeface="Noto Sans" pitchFamily="34" charset="0"/>
                <a:ea typeface="Noto Sans" pitchFamily="34" charset="-122"/>
                <a:cs typeface="Noto Sans" pitchFamily="34" charset="-120"/>
              </a:rPr>
              <a:t>10/12</a:t>
            </a:r>
            <a:endParaRPr lang="en-US" sz="837"/>
          </a:p>
        </p:txBody>
      </p:sp>
      <p:sp>
        <p:nvSpPr>
          <p:cNvPr id="77" name="Shape 72"/>
          <p:cNvSpPr/>
          <p:nvPr/>
        </p:nvSpPr>
        <p:spPr>
          <a:xfrm>
            <a:off x="0" y="5892701"/>
            <a:ext cx="6858000" cy="35719"/>
          </a:xfrm>
          <a:prstGeom prst="rect">
            <a:avLst/>
          </a:prstGeom>
          <a:solidFill>
            <a:srgbClr val="2ECC71"/>
          </a:solidFill>
          <a:ln/>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1" descr="preencoded.png"/>
          <p:cNvPicPr>
            <a:picLocks noChangeAspect="1"/>
          </p:cNvPicPr>
          <p:nvPr/>
        </p:nvPicPr>
        <p:blipFill>
          <a:blip r:embed="rId3"/>
          <a:stretch>
            <a:fillRect/>
          </a:stretch>
        </p:blipFill>
        <p:spPr>
          <a:xfrm>
            <a:off x="228600" y="228600"/>
            <a:ext cx="1285875" cy="396478"/>
          </a:xfrm>
          <a:prstGeom prst="rect">
            <a:avLst/>
          </a:prstGeom>
        </p:spPr>
      </p:pic>
      <p:sp>
        <p:nvSpPr>
          <p:cNvPr id="4" name="Text 0"/>
          <p:cNvSpPr/>
          <p:nvPr/>
        </p:nvSpPr>
        <p:spPr>
          <a:xfrm>
            <a:off x="2236887" y="283964"/>
            <a:ext cx="5956102" cy="285750"/>
          </a:xfrm>
          <a:prstGeom prst="rect">
            <a:avLst/>
          </a:prstGeom>
          <a:noFill/>
          <a:ln/>
        </p:spPr>
        <p:txBody>
          <a:bodyPr wrap="none" lIns="0" tIns="0" rIns="0" bIns="0" rtlCol="0" anchor="ctr">
            <a:spAutoFit/>
          </a:bodyPr>
          <a:lstStyle/>
          <a:p>
            <a:pPr marL="0" indent="0">
              <a:buNone/>
            </a:pPr>
            <a:r>
              <a:rPr lang="en-US" sz="2025" b="1">
                <a:solidFill>
                  <a:srgbClr val="1A365D"/>
                </a:solidFill>
                <a:latin typeface="Montserrat" pitchFamily="34" charset="0"/>
                <a:ea typeface="Montserrat" pitchFamily="34" charset="-122"/>
                <a:cs typeface="Montserrat" pitchFamily="34" charset="-120"/>
              </a:rPr>
              <a:t>Comparación: Análisis Vertical vs. Horizontal</a:t>
            </a:r>
            <a:endParaRPr lang="en-US" sz="2025"/>
          </a:p>
        </p:txBody>
      </p:sp>
      <p:sp>
        <p:nvSpPr>
          <p:cNvPr id="7" name="Text 3"/>
          <p:cNvSpPr/>
          <p:nvPr/>
        </p:nvSpPr>
        <p:spPr>
          <a:xfrm>
            <a:off x="228600" y="796528"/>
            <a:ext cx="2057400" cy="314325"/>
          </a:xfrm>
          <a:prstGeom prst="rect">
            <a:avLst/>
          </a:prstGeom>
          <a:noFill/>
          <a:ln/>
        </p:spPr>
        <p:txBody>
          <a:bodyPr wrap="square" lIns="68072" tIns="68072" rIns="68072" bIns="68072" rtlCol="0" anchor="ctr">
            <a:spAutoFit/>
          </a:bodyPr>
          <a:lstStyle/>
          <a:p>
            <a:pPr marL="0" indent="0" algn="ctr">
              <a:buNone/>
            </a:pPr>
            <a:r>
              <a:rPr lang="en-US" sz="1046" b="1">
                <a:solidFill>
                  <a:srgbClr val="FFFFFF"/>
                </a:solidFill>
                <a:latin typeface="Noto Sans" pitchFamily="34" charset="0"/>
                <a:ea typeface="Noto Sans" pitchFamily="34" charset="-122"/>
                <a:cs typeface="Noto Sans" pitchFamily="34" charset="-120"/>
              </a:rPr>
              <a:t> Análisis Vertical </a:t>
            </a:r>
            <a:endParaRPr lang="en-US" sz="1046"/>
          </a:p>
        </p:txBody>
      </p:sp>
      <p:sp>
        <p:nvSpPr>
          <p:cNvPr id="33" name="Text 28"/>
          <p:cNvSpPr/>
          <p:nvPr/>
        </p:nvSpPr>
        <p:spPr>
          <a:xfrm>
            <a:off x="8697069" y="4829175"/>
            <a:ext cx="304056" cy="171450"/>
          </a:xfrm>
          <a:prstGeom prst="rect">
            <a:avLst/>
          </a:prstGeom>
          <a:noFill/>
          <a:ln/>
        </p:spPr>
        <p:txBody>
          <a:bodyPr wrap="none" lIns="0" tIns="0" rIns="0" bIns="0" rtlCol="0" anchor="ctr">
            <a:spAutoFit/>
          </a:bodyPr>
          <a:lstStyle/>
          <a:p>
            <a:pPr marL="0" indent="0">
              <a:buNone/>
            </a:pPr>
            <a:r>
              <a:rPr lang="en-US" sz="837">
                <a:solidFill>
                  <a:srgbClr val="6B7280"/>
                </a:solidFill>
                <a:latin typeface="Noto Sans" pitchFamily="34" charset="0"/>
                <a:ea typeface="Noto Sans" pitchFamily="34" charset="-122"/>
                <a:cs typeface="Noto Sans" pitchFamily="34" charset="-120"/>
              </a:rPr>
              <a:t>11/12</a:t>
            </a:r>
            <a:endParaRPr lang="en-US" sz="837"/>
          </a:p>
        </p:txBody>
      </p:sp>
      <p:sp>
        <p:nvSpPr>
          <p:cNvPr id="34" name="Shape 29"/>
          <p:cNvSpPr/>
          <p:nvPr/>
        </p:nvSpPr>
        <p:spPr>
          <a:xfrm>
            <a:off x="0" y="5107781"/>
            <a:ext cx="7619674" cy="35719"/>
          </a:xfrm>
          <a:prstGeom prst="rect">
            <a:avLst/>
          </a:prstGeom>
          <a:solidFill>
            <a:srgbClr val="2ECC71"/>
          </a:solidFill>
          <a:ln/>
        </p:spPr>
      </p:sp>
      <p:sp>
        <p:nvSpPr>
          <p:cNvPr id="39" name="CuadroTexto 38">
            <a:extLst>
              <a:ext uri="{FF2B5EF4-FFF2-40B4-BE49-F238E27FC236}">
                <a16:creationId xmlns:a16="http://schemas.microsoft.com/office/drawing/2014/main" id="{E546B063-F7FA-4DF4-A5E4-1D4F202F7B39}"/>
              </a:ext>
            </a:extLst>
          </p:cNvPr>
          <p:cNvSpPr txBox="1"/>
          <p:nvPr/>
        </p:nvSpPr>
        <p:spPr>
          <a:xfrm>
            <a:off x="342900" y="864218"/>
            <a:ext cx="8238392" cy="1384995"/>
          </a:xfrm>
          <a:prstGeom prst="rect">
            <a:avLst/>
          </a:prstGeom>
          <a:noFill/>
        </p:spPr>
        <p:txBody>
          <a:bodyPr wrap="square">
            <a:spAutoFit/>
          </a:bodyPr>
          <a:lstStyle/>
          <a:p>
            <a:pPr algn="just"/>
            <a:r>
              <a:rPr lang="es-MX" sz="1200" b="1">
                <a:solidFill>
                  <a:srgbClr val="333333"/>
                </a:solidFill>
                <a:latin typeface="Open Sans" pitchFamily="34" charset="0"/>
                <a:ea typeface="Open Sans" pitchFamily="34" charset="-122"/>
                <a:cs typeface="Open Sans" pitchFamily="34" charset="-120"/>
              </a:rPr>
              <a:t>Análisis Vertical</a:t>
            </a:r>
          </a:p>
          <a:p>
            <a:pPr algn="just"/>
            <a:endParaRPr lang="es-MX" sz="1200" b="1">
              <a:solidFill>
                <a:srgbClr val="333333"/>
              </a:solidFill>
              <a:latin typeface="Open Sans" pitchFamily="34" charset="0"/>
              <a:ea typeface="Open Sans" pitchFamily="34" charset="-122"/>
              <a:cs typeface="Open Sans" pitchFamily="34" charset="-120"/>
            </a:endParaRPr>
          </a:p>
          <a:p>
            <a:pPr marL="171450" indent="-171450" algn="just">
              <a:buFont typeface="Wingdings" panose="05000000000000000000" pitchFamily="2" charset="2"/>
              <a:buChar char="Ø"/>
            </a:pPr>
            <a:r>
              <a:rPr lang="es-MX" sz="1200">
                <a:solidFill>
                  <a:srgbClr val="333333"/>
                </a:solidFill>
                <a:latin typeface="Open Sans" pitchFamily="34" charset="0"/>
                <a:ea typeface="Open Sans" pitchFamily="34" charset="-122"/>
                <a:cs typeface="Open Sans" pitchFamily="34" charset="-120"/>
              </a:rPr>
              <a:t>Evalúa la </a:t>
            </a:r>
            <a:r>
              <a:rPr lang="es-MX" sz="1200" b="1">
                <a:solidFill>
                  <a:srgbClr val="333333"/>
                </a:solidFill>
                <a:latin typeface="Open Sans" pitchFamily="34" charset="0"/>
                <a:ea typeface="Open Sans" pitchFamily="34" charset="-122"/>
                <a:cs typeface="Open Sans" pitchFamily="34" charset="-120"/>
              </a:rPr>
              <a:t>estructura de los estados financieros en un solo periodo.</a:t>
            </a:r>
          </a:p>
          <a:p>
            <a:pPr marL="171450" indent="-171450" algn="just">
              <a:buFont typeface="Wingdings" panose="05000000000000000000" pitchFamily="2" charset="2"/>
              <a:buChar char="Ø"/>
            </a:pPr>
            <a:r>
              <a:rPr lang="es-MX" sz="1200">
                <a:solidFill>
                  <a:srgbClr val="333333"/>
                </a:solidFill>
                <a:latin typeface="Open Sans" pitchFamily="34" charset="0"/>
                <a:ea typeface="Open Sans" pitchFamily="34" charset="-122"/>
                <a:cs typeface="Open Sans" pitchFamily="34" charset="-120"/>
              </a:rPr>
              <a:t>En el </a:t>
            </a:r>
            <a:r>
              <a:rPr lang="es-MX" sz="1200" b="1">
                <a:solidFill>
                  <a:srgbClr val="333333"/>
                </a:solidFill>
                <a:latin typeface="Open Sans" pitchFamily="34" charset="0"/>
                <a:ea typeface="Open Sans" pitchFamily="34" charset="-122"/>
                <a:cs typeface="Open Sans" pitchFamily="34" charset="-120"/>
              </a:rPr>
              <a:t>Balance General</a:t>
            </a:r>
            <a:r>
              <a:rPr lang="es-MX" sz="1200">
                <a:solidFill>
                  <a:srgbClr val="333333"/>
                </a:solidFill>
                <a:latin typeface="Open Sans" pitchFamily="34" charset="0"/>
                <a:ea typeface="Open Sans" pitchFamily="34" charset="-122"/>
                <a:cs typeface="Open Sans" pitchFamily="34" charset="-120"/>
              </a:rPr>
              <a:t>, cada cuenta se relaciona con el total de activos o con pasivo + patrimonio.</a:t>
            </a:r>
          </a:p>
          <a:p>
            <a:pPr marL="171450" indent="-171450" algn="just">
              <a:buFont typeface="Wingdings" panose="05000000000000000000" pitchFamily="2" charset="2"/>
              <a:buChar char="Ø"/>
            </a:pPr>
            <a:r>
              <a:rPr lang="es-MX" sz="1200">
                <a:solidFill>
                  <a:srgbClr val="333333"/>
                </a:solidFill>
                <a:latin typeface="Open Sans" pitchFamily="34" charset="0"/>
                <a:ea typeface="Open Sans" pitchFamily="34" charset="-122"/>
                <a:cs typeface="Open Sans" pitchFamily="34" charset="-120"/>
              </a:rPr>
              <a:t>En el </a:t>
            </a:r>
            <a:r>
              <a:rPr lang="es-MX" sz="1200" b="1">
                <a:solidFill>
                  <a:srgbClr val="333333"/>
                </a:solidFill>
                <a:latin typeface="Open Sans" pitchFamily="34" charset="0"/>
                <a:ea typeface="Open Sans" pitchFamily="34" charset="-122"/>
                <a:cs typeface="Open Sans" pitchFamily="34" charset="-120"/>
              </a:rPr>
              <a:t>Estado de Resultados</a:t>
            </a:r>
            <a:r>
              <a:rPr lang="es-MX" sz="1200">
                <a:solidFill>
                  <a:srgbClr val="333333"/>
                </a:solidFill>
                <a:latin typeface="Open Sans" pitchFamily="34" charset="0"/>
                <a:ea typeface="Open Sans" pitchFamily="34" charset="-122"/>
                <a:cs typeface="Open Sans" pitchFamily="34" charset="-120"/>
              </a:rPr>
              <a:t>, cada cuenta se compara con las ventas netas.</a:t>
            </a:r>
          </a:p>
          <a:p>
            <a:pPr marL="171450" indent="-171450" algn="just">
              <a:buFont typeface="Wingdings" panose="05000000000000000000" pitchFamily="2" charset="2"/>
              <a:buChar char="Ø"/>
            </a:pPr>
            <a:r>
              <a:rPr lang="es-MX" sz="1200">
                <a:solidFill>
                  <a:srgbClr val="333333"/>
                </a:solidFill>
                <a:latin typeface="Open Sans" pitchFamily="34" charset="0"/>
                <a:ea typeface="Open Sans" pitchFamily="34" charset="-122"/>
                <a:cs typeface="Open Sans" pitchFamily="34" charset="-120"/>
              </a:rPr>
              <a:t>Permite identificar el </a:t>
            </a:r>
            <a:r>
              <a:rPr lang="es-MX" sz="1200" b="1">
                <a:solidFill>
                  <a:srgbClr val="333333"/>
                </a:solidFill>
                <a:latin typeface="Open Sans" pitchFamily="34" charset="0"/>
                <a:ea typeface="Open Sans" pitchFamily="34" charset="-122"/>
                <a:cs typeface="Open Sans" pitchFamily="34" charset="-120"/>
              </a:rPr>
              <a:t>peso relativo de activos, pasivos, costos y gastos.</a:t>
            </a:r>
          </a:p>
          <a:p>
            <a:pPr marL="171450" indent="-171450" algn="just">
              <a:buFont typeface="Wingdings" panose="05000000000000000000" pitchFamily="2" charset="2"/>
              <a:buChar char="Ø"/>
            </a:pPr>
            <a:r>
              <a:rPr lang="es-MX" sz="1200">
                <a:solidFill>
                  <a:srgbClr val="333333"/>
                </a:solidFill>
                <a:latin typeface="Open Sans" pitchFamily="34" charset="0"/>
                <a:ea typeface="Open Sans" pitchFamily="34" charset="-122"/>
                <a:cs typeface="Open Sans" pitchFamily="34" charset="-120"/>
              </a:rPr>
              <a:t>Muestra cómo se distribuyen los recursos y de dónde proviene el financiamiento</a:t>
            </a:r>
          </a:p>
        </p:txBody>
      </p:sp>
      <p:sp>
        <p:nvSpPr>
          <p:cNvPr id="41" name="CuadroTexto 40">
            <a:extLst>
              <a:ext uri="{FF2B5EF4-FFF2-40B4-BE49-F238E27FC236}">
                <a16:creationId xmlns:a16="http://schemas.microsoft.com/office/drawing/2014/main" id="{20321EA7-9D0E-4F5B-8C67-F26CB4478265}"/>
              </a:ext>
            </a:extLst>
          </p:cNvPr>
          <p:cNvSpPr txBox="1"/>
          <p:nvPr/>
        </p:nvSpPr>
        <p:spPr>
          <a:xfrm>
            <a:off x="342900" y="2418803"/>
            <a:ext cx="8354169" cy="1569660"/>
          </a:xfrm>
          <a:prstGeom prst="rect">
            <a:avLst/>
          </a:prstGeom>
          <a:noFill/>
        </p:spPr>
        <p:txBody>
          <a:bodyPr wrap="square">
            <a:spAutoFit/>
          </a:bodyPr>
          <a:lstStyle/>
          <a:p>
            <a:r>
              <a:rPr lang="es-MX" sz="1200" b="1">
                <a:solidFill>
                  <a:srgbClr val="333333"/>
                </a:solidFill>
                <a:latin typeface="Open Sans" pitchFamily="34" charset="0"/>
                <a:ea typeface="Open Sans" pitchFamily="34" charset="-122"/>
                <a:cs typeface="Open Sans" pitchFamily="34" charset="-120"/>
              </a:rPr>
              <a:t>Análisis Horizontal</a:t>
            </a:r>
          </a:p>
          <a:p>
            <a:endParaRPr lang="es-MX" sz="1200" b="1">
              <a:solidFill>
                <a:srgbClr val="333333"/>
              </a:solidFill>
              <a:latin typeface="Open Sans" pitchFamily="34" charset="0"/>
              <a:ea typeface="Open Sans" pitchFamily="34" charset="-122"/>
              <a:cs typeface="Open Sans" pitchFamily="34" charset="-120"/>
            </a:endParaRPr>
          </a:p>
          <a:p>
            <a:pPr marL="171450" indent="-171450" algn="just">
              <a:buFont typeface="Wingdings" panose="05000000000000000000" pitchFamily="2" charset="2"/>
              <a:buChar char="Ø"/>
            </a:pPr>
            <a:r>
              <a:rPr lang="es-MX" sz="1200">
                <a:solidFill>
                  <a:srgbClr val="333333"/>
                </a:solidFill>
                <a:latin typeface="Open Sans" pitchFamily="34" charset="0"/>
                <a:ea typeface="Open Sans" pitchFamily="34" charset="-122"/>
                <a:cs typeface="Open Sans" pitchFamily="34" charset="-120"/>
              </a:rPr>
              <a:t>Estudia la </a:t>
            </a:r>
            <a:r>
              <a:rPr lang="es-MX" sz="1200" b="1">
                <a:solidFill>
                  <a:srgbClr val="333333"/>
                </a:solidFill>
                <a:latin typeface="Open Sans" pitchFamily="34" charset="0"/>
                <a:ea typeface="Open Sans" pitchFamily="34" charset="-122"/>
                <a:cs typeface="Open Sans" pitchFamily="34" charset="-120"/>
              </a:rPr>
              <a:t>evolución de las cuentas a lo largo del tiempo</a:t>
            </a:r>
            <a:r>
              <a:rPr lang="es-MX" sz="1200">
                <a:solidFill>
                  <a:srgbClr val="333333"/>
                </a:solidFill>
                <a:latin typeface="Open Sans" pitchFamily="34" charset="0"/>
                <a:ea typeface="Open Sans" pitchFamily="34" charset="-122"/>
                <a:cs typeface="Open Sans" pitchFamily="34" charset="-120"/>
              </a:rPr>
              <a:t>.</a:t>
            </a:r>
          </a:p>
          <a:p>
            <a:pPr marL="171450" indent="-171450" algn="just">
              <a:buFont typeface="Wingdings" panose="05000000000000000000" pitchFamily="2" charset="2"/>
              <a:buChar char="Ø"/>
            </a:pPr>
            <a:r>
              <a:rPr lang="es-MX" sz="1200">
                <a:solidFill>
                  <a:srgbClr val="333333"/>
                </a:solidFill>
                <a:latin typeface="Open Sans" pitchFamily="34" charset="0"/>
                <a:ea typeface="Open Sans" pitchFamily="34" charset="-122"/>
                <a:cs typeface="Open Sans" pitchFamily="34" charset="-120"/>
              </a:rPr>
              <a:t>Se calcula la </a:t>
            </a:r>
            <a:r>
              <a:rPr lang="es-MX" sz="1200" b="1">
                <a:solidFill>
                  <a:srgbClr val="333333"/>
                </a:solidFill>
                <a:latin typeface="Open Sans" pitchFamily="34" charset="0"/>
                <a:ea typeface="Open Sans" pitchFamily="34" charset="-122"/>
                <a:cs typeface="Open Sans" pitchFamily="34" charset="-120"/>
              </a:rPr>
              <a:t>variación absoluta y porcentual </a:t>
            </a:r>
            <a:r>
              <a:rPr lang="es-MX" sz="1200">
                <a:solidFill>
                  <a:srgbClr val="333333"/>
                </a:solidFill>
                <a:latin typeface="Open Sans" pitchFamily="34" charset="0"/>
                <a:ea typeface="Open Sans" pitchFamily="34" charset="-122"/>
                <a:cs typeface="Open Sans" pitchFamily="34" charset="-120"/>
              </a:rPr>
              <a:t>entre periodos.</a:t>
            </a:r>
          </a:p>
          <a:p>
            <a:pPr marL="171450" indent="-171450" algn="just">
              <a:buFont typeface="Wingdings" panose="05000000000000000000" pitchFamily="2" charset="2"/>
              <a:buChar char="Ø"/>
            </a:pPr>
            <a:r>
              <a:rPr lang="es-MX" sz="1200">
                <a:solidFill>
                  <a:srgbClr val="333333"/>
                </a:solidFill>
                <a:latin typeface="Open Sans" pitchFamily="34" charset="0"/>
                <a:ea typeface="Open Sans" pitchFamily="34" charset="-122"/>
                <a:cs typeface="Open Sans" pitchFamily="34" charset="-120"/>
              </a:rPr>
              <a:t>En el </a:t>
            </a:r>
            <a:r>
              <a:rPr lang="es-MX" sz="1200" b="1">
                <a:solidFill>
                  <a:srgbClr val="333333"/>
                </a:solidFill>
                <a:latin typeface="Open Sans" pitchFamily="34" charset="0"/>
                <a:ea typeface="Open Sans" pitchFamily="34" charset="-122"/>
                <a:cs typeface="Open Sans" pitchFamily="34" charset="-120"/>
              </a:rPr>
              <a:t>Activo</a:t>
            </a:r>
            <a:r>
              <a:rPr lang="es-MX" sz="1200">
                <a:solidFill>
                  <a:srgbClr val="333333"/>
                </a:solidFill>
                <a:latin typeface="Open Sans" pitchFamily="34" charset="0"/>
                <a:ea typeface="Open Sans" pitchFamily="34" charset="-122"/>
                <a:cs typeface="Open Sans" pitchFamily="34" charset="-120"/>
              </a:rPr>
              <a:t>, se revisan cambios en deudores, inventarios y activos fijos.</a:t>
            </a:r>
          </a:p>
          <a:p>
            <a:pPr marL="171450" indent="-171450" algn="just">
              <a:buFont typeface="Wingdings" panose="05000000000000000000" pitchFamily="2" charset="2"/>
              <a:buChar char="Ø"/>
            </a:pPr>
            <a:r>
              <a:rPr lang="es-MX" sz="1200">
                <a:solidFill>
                  <a:srgbClr val="333333"/>
                </a:solidFill>
                <a:latin typeface="Open Sans" pitchFamily="34" charset="0"/>
                <a:ea typeface="Open Sans" pitchFamily="34" charset="-122"/>
                <a:cs typeface="Open Sans" pitchFamily="34" charset="-120"/>
              </a:rPr>
              <a:t>En el </a:t>
            </a:r>
            <a:r>
              <a:rPr lang="es-MX" sz="1200" b="1">
                <a:solidFill>
                  <a:srgbClr val="333333"/>
                </a:solidFill>
                <a:latin typeface="Open Sans" pitchFamily="34" charset="0"/>
                <a:ea typeface="Open Sans" pitchFamily="34" charset="-122"/>
                <a:cs typeface="Open Sans" pitchFamily="34" charset="-120"/>
              </a:rPr>
              <a:t>Pasivo</a:t>
            </a:r>
            <a:r>
              <a:rPr lang="es-MX" sz="1200">
                <a:solidFill>
                  <a:srgbClr val="333333"/>
                </a:solidFill>
                <a:latin typeface="Open Sans" pitchFamily="34" charset="0"/>
                <a:ea typeface="Open Sans" pitchFamily="34" charset="-122"/>
                <a:cs typeface="Open Sans" pitchFamily="34" charset="-120"/>
              </a:rPr>
              <a:t>, se observa el crecimiento del pasivo corriente y obligaciones laborales.</a:t>
            </a:r>
          </a:p>
          <a:p>
            <a:pPr marL="171450" indent="-171450" algn="just">
              <a:buFont typeface="Wingdings" panose="05000000000000000000" pitchFamily="2" charset="2"/>
              <a:buChar char="Ø"/>
            </a:pPr>
            <a:r>
              <a:rPr lang="es-MX" sz="1200">
                <a:solidFill>
                  <a:srgbClr val="333333"/>
                </a:solidFill>
                <a:latin typeface="Open Sans" pitchFamily="34" charset="0"/>
                <a:ea typeface="Open Sans" pitchFamily="34" charset="-122"/>
                <a:cs typeface="Open Sans" pitchFamily="34" charset="-120"/>
              </a:rPr>
              <a:t>En el </a:t>
            </a:r>
            <a:r>
              <a:rPr lang="es-MX" sz="1200" b="1">
                <a:solidFill>
                  <a:srgbClr val="333333"/>
                </a:solidFill>
                <a:latin typeface="Open Sans" pitchFamily="34" charset="0"/>
                <a:ea typeface="Open Sans" pitchFamily="34" charset="-122"/>
                <a:cs typeface="Open Sans" pitchFamily="34" charset="-120"/>
              </a:rPr>
              <a:t>Estado de Resultados</a:t>
            </a:r>
            <a:r>
              <a:rPr lang="es-MX" sz="1200">
                <a:solidFill>
                  <a:srgbClr val="333333"/>
                </a:solidFill>
                <a:latin typeface="Open Sans" pitchFamily="34" charset="0"/>
                <a:ea typeface="Open Sans" pitchFamily="34" charset="-122"/>
                <a:cs typeface="Open Sans" pitchFamily="34" charset="-120"/>
              </a:rPr>
              <a:t>, se analizan tendencias en ventas, costos y gastos.</a:t>
            </a:r>
          </a:p>
          <a:p>
            <a:pPr marL="171450" indent="-171450" algn="just">
              <a:buFont typeface="Wingdings" panose="05000000000000000000" pitchFamily="2" charset="2"/>
              <a:buChar char="Ø"/>
            </a:pPr>
            <a:r>
              <a:rPr lang="es-MX" sz="1200">
                <a:solidFill>
                  <a:srgbClr val="333333"/>
                </a:solidFill>
                <a:latin typeface="Open Sans" pitchFamily="34" charset="0"/>
                <a:ea typeface="Open Sans" pitchFamily="34" charset="-122"/>
                <a:cs typeface="Open Sans" pitchFamily="34" charset="-120"/>
              </a:rPr>
              <a:t>Permite detectar </a:t>
            </a:r>
            <a:r>
              <a:rPr lang="es-MX" sz="1200" b="1">
                <a:solidFill>
                  <a:srgbClr val="333333"/>
                </a:solidFill>
                <a:latin typeface="Open Sans" pitchFamily="34" charset="0"/>
                <a:ea typeface="Open Sans" pitchFamily="34" charset="-122"/>
                <a:cs typeface="Open Sans" pitchFamily="34" charset="-120"/>
              </a:rPr>
              <a:t>crecimientos desproporcionados, mejoras o riesgos financieros</a:t>
            </a:r>
            <a:r>
              <a:rPr lang="es-MX" sz="1200">
                <a:solidFill>
                  <a:srgbClr val="333333"/>
                </a:solidFill>
                <a:latin typeface="Open Sans" pitchFamily="34" charset="0"/>
                <a:ea typeface="Open Sans" pitchFamily="34" charset="-122"/>
                <a:cs typeface="Open Sans" pitchFamily="34" charset="-120"/>
              </a:rPr>
              <a:t>.</a:t>
            </a:r>
          </a:p>
        </p:txBody>
      </p:sp>
      <p:sp>
        <p:nvSpPr>
          <p:cNvPr id="43" name="CuadroTexto 42">
            <a:extLst>
              <a:ext uri="{FF2B5EF4-FFF2-40B4-BE49-F238E27FC236}">
                <a16:creationId xmlns:a16="http://schemas.microsoft.com/office/drawing/2014/main" id="{ED5A92D8-8771-4633-A6D9-BDF340DBFD66}"/>
              </a:ext>
            </a:extLst>
          </p:cNvPr>
          <p:cNvSpPr txBox="1"/>
          <p:nvPr/>
        </p:nvSpPr>
        <p:spPr>
          <a:xfrm>
            <a:off x="859762" y="4151143"/>
            <a:ext cx="7424476" cy="830997"/>
          </a:xfrm>
          <a:prstGeom prst="rect">
            <a:avLst/>
          </a:prstGeom>
          <a:noFill/>
        </p:spPr>
        <p:txBody>
          <a:bodyPr wrap="square">
            <a:spAutoFit/>
          </a:bodyPr>
          <a:lstStyle/>
          <a:p>
            <a:pPr algn="ctr"/>
            <a:r>
              <a:rPr lang="es-MX" sz="1200" b="1">
                <a:solidFill>
                  <a:srgbClr val="333333"/>
                </a:solidFill>
                <a:latin typeface="Open Sans" pitchFamily="34" charset="0"/>
                <a:ea typeface="Open Sans" pitchFamily="34" charset="-122"/>
                <a:cs typeface="Open Sans" pitchFamily="34" charset="-120"/>
              </a:rPr>
              <a:t>Diferencia clave</a:t>
            </a:r>
          </a:p>
          <a:p>
            <a:pPr algn="ctr">
              <a:buFont typeface="Arial" panose="020B0604020202020204" pitchFamily="34" charset="0"/>
              <a:buChar char="•"/>
            </a:pPr>
            <a:r>
              <a:rPr lang="es-MX" sz="1200" b="1">
                <a:solidFill>
                  <a:srgbClr val="333333"/>
                </a:solidFill>
                <a:latin typeface="Open Sans" pitchFamily="34" charset="0"/>
                <a:ea typeface="Open Sans" pitchFamily="34" charset="-122"/>
                <a:cs typeface="Open Sans" pitchFamily="34" charset="-120"/>
              </a:rPr>
              <a:t>Vertical</a:t>
            </a:r>
            <a:r>
              <a:rPr lang="es-MX" sz="1200">
                <a:solidFill>
                  <a:srgbClr val="333333"/>
                </a:solidFill>
                <a:latin typeface="Open Sans" pitchFamily="34" charset="0"/>
                <a:ea typeface="Open Sans" pitchFamily="34" charset="-122"/>
                <a:cs typeface="Open Sans" pitchFamily="34" charset="-120"/>
              </a:rPr>
              <a:t> = estructura relativa (cómo está compuesto en un momento).</a:t>
            </a:r>
          </a:p>
          <a:p>
            <a:pPr algn="ctr">
              <a:buFont typeface="Arial" panose="020B0604020202020204" pitchFamily="34" charset="0"/>
              <a:buChar char="•"/>
            </a:pPr>
            <a:r>
              <a:rPr lang="es-MX" sz="1200" b="1">
                <a:solidFill>
                  <a:srgbClr val="333333"/>
                </a:solidFill>
                <a:latin typeface="Open Sans" pitchFamily="34" charset="0"/>
                <a:ea typeface="Open Sans" pitchFamily="34" charset="-122"/>
                <a:cs typeface="Open Sans" pitchFamily="34" charset="-120"/>
              </a:rPr>
              <a:t>Horizontal</a:t>
            </a:r>
            <a:r>
              <a:rPr lang="es-MX" sz="1200">
                <a:solidFill>
                  <a:srgbClr val="333333"/>
                </a:solidFill>
                <a:latin typeface="Open Sans" pitchFamily="34" charset="0"/>
                <a:ea typeface="Open Sans" pitchFamily="34" charset="-122"/>
                <a:cs typeface="Open Sans" pitchFamily="34" charset="-120"/>
              </a:rPr>
              <a:t> = tendencia (cómo cambió en el tiempo).</a:t>
            </a:r>
          </a:p>
          <a:p>
            <a:pPr algn="ctr">
              <a:buFont typeface="Arial" panose="020B0604020202020204" pitchFamily="34" charset="0"/>
              <a:buChar char="•"/>
            </a:pPr>
            <a:r>
              <a:rPr lang="es-MX" sz="1200" b="1">
                <a:solidFill>
                  <a:srgbClr val="333333"/>
                </a:solidFill>
                <a:latin typeface="Open Sans" pitchFamily="34" charset="0"/>
                <a:ea typeface="Open Sans" pitchFamily="34" charset="-122"/>
                <a:cs typeface="Open Sans" pitchFamily="34" charset="-120"/>
              </a:rPr>
              <a:t>Ambos se complementan</a:t>
            </a:r>
            <a:r>
              <a:rPr lang="es-MX" sz="1200">
                <a:solidFill>
                  <a:srgbClr val="333333"/>
                </a:solidFill>
                <a:latin typeface="Open Sans" pitchFamily="34" charset="0"/>
                <a:ea typeface="Open Sans" pitchFamily="34" charset="-122"/>
                <a:cs typeface="Open Sans" pitchFamily="34" charset="-120"/>
              </a:rPr>
              <a:t>: lo vertical muestra la foto, lo horizontal muestra la película.</a:t>
            </a:r>
          </a:p>
        </p:txBody>
      </p:sp>
    </p:spTree>
    <p:extLst>
      <p:ext uri="{BB962C8B-B14F-4D97-AF65-F5344CB8AC3E}">
        <p14:creationId xmlns:p14="http://schemas.microsoft.com/office/powerpoint/2010/main" val="17271688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0350"/>
            <a:ext cx="9144000" cy="5143500"/>
          </a:xfrm>
          <a:prstGeom prst="rect">
            <a:avLst/>
          </a:prstGeom>
        </p:spPr>
      </p:pic>
      <p:pic>
        <p:nvPicPr>
          <p:cNvPr id="3" name="Image 1" descr="preencoded.png"/>
          <p:cNvPicPr>
            <a:picLocks noChangeAspect="1"/>
          </p:cNvPicPr>
          <p:nvPr/>
        </p:nvPicPr>
        <p:blipFill>
          <a:blip r:embed="rId4"/>
          <a:stretch>
            <a:fillRect/>
          </a:stretch>
        </p:blipFill>
        <p:spPr>
          <a:xfrm>
            <a:off x="228600" y="228600"/>
            <a:ext cx="1285875" cy="396478"/>
          </a:xfrm>
          <a:prstGeom prst="rect">
            <a:avLst/>
          </a:prstGeom>
        </p:spPr>
      </p:pic>
      <p:sp>
        <p:nvSpPr>
          <p:cNvPr id="4" name="Text 0"/>
          <p:cNvSpPr/>
          <p:nvPr/>
        </p:nvSpPr>
        <p:spPr>
          <a:xfrm>
            <a:off x="2236887" y="283964"/>
            <a:ext cx="5956102" cy="285750"/>
          </a:xfrm>
          <a:prstGeom prst="rect">
            <a:avLst/>
          </a:prstGeom>
          <a:noFill/>
          <a:ln/>
        </p:spPr>
        <p:txBody>
          <a:bodyPr wrap="none" lIns="0" tIns="0" rIns="0" b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25" b="1" i="0" u="none" strike="noStrike" kern="1200" cap="none" spc="0" normalizeH="0" baseline="0" noProof="0">
                <a:ln>
                  <a:noFill/>
                </a:ln>
                <a:solidFill>
                  <a:srgbClr val="1A365D"/>
                </a:solidFill>
                <a:effectLst/>
                <a:uLnTx/>
                <a:uFillTx/>
                <a:latin typeface="Montserrat" pitchFamily="34" charset="0"/>
                <a:ea typeface="Montserrat" pitchFamily="34" charset="-122"/>
                <a:cs typeface="Montserrat" pitchFamily="34" charset="-120"/>
              </a:rPr>
              <a:t>Comparación: Análisis Vertical vs. Horizontal</a:t>
            </a:r>
            <a:endParaRPr kumimoji="0" lang="en-US" sz="2025"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Shape 1"/>
          <p:cNvSpPr/>
          <p:nvPr/>
        </p:nvSpPr>
        <p:spPr>
          <a:xfrm>
            <a:off x="205280" y="1196521"/>
            <a:ext cx="2057400" cy="2148706"/>
          </a:xfrm>
          <a:prstGeom prst="rect">
            <a:avLst/>
          </a:prstGeom>
          <a:solidFill>
            <a:srgbClr val="4A90E2">
              <a:alpha val="10000"/>
            </a:srgbClr>
          </a:solidFill>
          <a:ln w="198">
            <a:solidFill>
              <a:srgbClr val="4A90E2"/>
            </a:solidFill>
            <a:prstDash val="solid"/>
          </a:ln>
        </p:spPr>
      </p:sp>
      <p:sp>
        <p:nvSpPr>
          <p:cNvPr id="6" name="Shape 2"/>
          <p:cNvSpPr/>
          <p:nvPr/>
        </p:nvSpPr>
        <p:spPr>
          <a:xfrm>
            <a:off x="200496" y="882196"/>
            <a:ext cx="2057400" cy="314325"/>
          </a:xfrm>
          <a:prstGeom prst="rect">
            <a:avLst/>
          </a:prstGeom>
          <a:solidFill>
            <a:srgbClr val="4A90E2"/>
          </a:solidFill>
          <a:ln/>
        </p:spPr>
      </p:sp>
      <p:sp>
        <p:nvSpPr>
          <p:cNvPr id="7" name="Text 3"/>
          <p:cNvSpPr/>
          <p:nvPr/>
        </p:nvSpPr>
        <p:spPr>
          <a:xfrm>
            <a:off x="228600" y="724012"/>
            <a:ext cx="2057400" cy="459357"/>
          </a:xfrm>
          <a:prstGeom prst="rect">
            <a:avLst/>
          </a:prstGeom>
          <a:noFill/>
          <a:ln/>
        </p:spPr>
        <p:txBody>
          <a:bodyPr wrap="square" lIns="68072" tIns="68072" rIns="68072" bIns="68072"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46" b="1" i="0" u="none" strike="noStrike" kern="1200" cap="none" spc="0" normalizeH="0" baseline="0" noProof="0">
                <a:ln>
                  <a:noFill/>
                </a:ln>
                <a:solidFill>
                  <a:srgbClr val="FFFFFF"/>
                </a:solidFill>
                <a:effectLst/>
                <a:uLnTx/>
                <a:uFillTx/>
                <a:latin typeface="Noto Sans" pitchFamily="34" charset="0"/>
                <a:ea typeface="Noto Sans" pitchFamily="34" charset="-122"/>
                <a:cs typeface="Noto Sans" pitchFamily="34" charset="-120"/>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046" b="1">
                <a:solidFill>
                  <a:srgbClr val="FFFFFF"/>
                </a:solidFill>
                <a:latin typeface="Noto Sans" pitchFamily="34" charset="0"/>
                <a:ea typeface="Noto Sans" pitchFamily="34" charset="-122"/>
                <a:cs typeface="Noto Sans" pitchFamily="34" charset="-120"/>
              </a:rPr>
              <a:t>VENTAJAS</a:t>
            </a:r>
            <a:r>
              <a:rPr kumimoji="0" lang="en-US" sz="1046" b="1" i="0" u="none" strike="noStrike" kern="1200" cap="none" spc="0" normalizeH="0" baseline="0" noProof="0">
                <a:ln>
                  <a:noFill/>
                </a:ln>
                <a:solidFill>
                  <a:srgbClr val="FFFFFF"/>
                </a:solidFill>
                <a:effectLst/>
                <a:uLnTx/>
                <a:uFillTx/>
                <a:latin typeface="Noto Sans" pitchFamily="34" charset="0"/>
                <a:ea typeface="Noto Sans" pitchFamily="34" charset="-122"/>
                <a:cs typeface="Noto Sans" pitchFamily="34" charset="-120"/>
              </a:rPr>
              <a:t> </a:t>
            </a:r>
            <a:endParaRPr kumimoji="0" lang="en-US" sz="1046"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Text 4"/>
          <p:cNvSpPr/>
          <p:nvPr/>
        </p:nvSpPr>
        <p:spPr>
          <a:xfrm>
            <a:off x="386347" y="1389993"/>
            <a:ext cx="1743075" cy="257635"/>
          </a:xfrm>
          <a:prstGeom prst="rect">
            <a:avLst/>
          </a:prstGeom>
          <a:noFill/>
          <a:ln/>
        </p:spPr>
        <p:txBody>
          <a:bodyPr wrap="square" lIns="0" tIns="0" rIns="0" b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37">
                <a:solidFill>
                  <a:srgbClr val="333333"/>
                </a:solidFill>
                <a:latin typeface="Open Sans" pitchFamily="34" charset="0"/>
                <a:ea typeface="Open Sans" pitchFamily="34" charset="-122"/>
                <a:cs typeface="Open Sans" pitchFamily="34" charset="-120"/>
              </a:rPr>
              <a:t>Facilitan la interpretacion financiera</a:t>
            </a:r>
            <a:endParaRPr kumimoji="0" lang="en-US" sz="837"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Text 5"/>
          <p:cNvSpPr/>
          <p:nvPr/>
        </p:nvSpPr>
        <p:spPr>
          <a:xfrm>
            <a:off x="404289" y="1868271"/>
            <a:ext cx="1743075" cy="257635"/>
          </a:xfrm>
          <a:prstGeom prst="rect">
            <a:avLst/>
          </a:prstGeom>
          <a:noFill/>
          <a:ln/>
        </p:spPr>
        <p:txBody>
          <a:bodyPr wrap="square" lIns="0" tIns="0" rIns="0" b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37">
                <a:solidFill>
                  <a:srgbClr val="333333"/>
                </a:solidFill>
                <a:latin typeface="Open Sans" pitchFamily="34" charset="0"/>
                <a:ea typeface="Open Sans" pitchFamily="34" charset="-122"/>
                <a:cs typeface="Open Sans" pitchFamily="34" charset="-120"/>
              </a:rPr>
              <a:t>Permiten identificar fortalezas y debilidades</a:t>
            </a:r>
            <a:endParaRPr kumimoji="0" lang="en-US" sz="837"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 name="Text 6"/>
          <p:cNvSpPr/>
          <p:nvPr/>
        </p:nvSpPr>
        <p:spPr>
          <a:xfrm>
            <a:off x="385762" y="2411886"/>
            <a:ext cx="1743075" cy="128818"/>
          </a:xfrm>
          <a:prstGeom prst="rect">
            <a:avLst/>
          </a:prstGeom>
          <a:noFill/>
          <a:ln/>
        </p:spPr>
        <p:txBody>
          <a:bodyPr wrap="square" lIns="0" tIns="0" rIns="0" b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37">
                <a:solidFill>
                  <a:srgbClr val="333333"/>
                </a:solidFill>
                <a:latin typeface="Open Sans" pitchFamily="34" charset="0"/>
                <a:ea typeface="Open Sans" pitchFamily="34" charset="-122"/>
                <a:cs typeface="Open Sans" pitchFamily="34" charset="-120"/>
              </a:rPr>
              <a:t>Ayuda en la toma de deciones</a:t>
            </a:r>
            <a:endParaRPr kumimoji="0" lang="en-US" sz="837"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 name="Shape 8"/>
          <p:cNvSpPr/>
          <p:nvPr/>
        </p:nvSpPr>
        <p:spPr>
          <a:xfrm>
            <a:off x="2380862" y="1213812"/>
            <a:ext cx="2057400" cy="2120131"/>
          </a:xfrm>
          <a:prstGeom prst="rect">
            <a:avLst/>
          </a:prstGeom>
          <a:solidFill>
            <a:srgbClr val="2ECC71">
              <a:alpha val="10000"/>
            </a:srgbClr>
          </a:solidFill>
          <a:ln w="198">
            <a:solidFill>
              <a:srgbClr val="2ECC71"/>
            </a:solidFill>
            <a:prstDash val="solid"/>
          </a:ln>
        </p:spPr>
      </p:sp>
      <p:sp>
        <p:nvSpPr>
          <p:cNvPr id="13" name="Shape 9"/>
          <p:cNvSpPr/>
          <p:nvPr/>
        </p:nvSpPr>
        <p:spPr>
          <a:xfrm>
            <a:off x="2380862" y="872998"/>
            <a:ext cx="2057400" cy="360736"/>
          </a:xfrm>
          <a:prstGeom prst="rect">
            <a:avLst/>
          </a:prstGeom>
          <a:solidFill>
            <a:srgbClr val="2ECC71"/>
          </a:solidFill>
          <a:ln/>
        </p:spPr>
      </p:sp>
      <p:sp>
        <p:nvSpPr>
          <p:cNvPr id="14" name="Text 10"/>
          <p:cNvSpPr/>
          <p:nvPr/>
        </p:nvSpPr>
        <p:spPr>
          <a:xfrm>
            <a:off x="2404182" y="915397"/>
            <a:ext cx="2057400" cy="298415"/>
          </a:xfrm>
          <a:prstGeom prst="rect">
            <a:avLst/>
          </a:prstGeom>
          <a:noFill/>
          <a:ln/>
        </p:spPr>
        <p:txBody>
          <a:bodyPr wrap="square" lIns="68072" tIns="68072" rIns="68072" bIns="68072"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46" b="1" i="0" u="none" strike="noStrike" kern="1200" cap="none" spc="0" normalizeH="0" baseline="0" noProof="0">
                <a:ln>
                  <a:noFill/>
                </a:ln>
                <a:solidFill>
                  <a:srgbClr val="FFFFFF"/>
                </a:solidFill>
                <a:effectLst/>
                <a:uLnTx/>
                <a:uFillTx/>
                <a:latin typeface="Noto Sans" pitchFamily="34" charset="0"/>
                <a:ea typeface="Noto Sans" pitchFamily="34" charset="-122"/>
                <a:cs typeface="Noto Sans" pitchFamily="34" charset="-120"/>
              </a:rPr>
              <a:t> LIMITACIONES </a:t>
            </a:r>
            <a:endParaRPr kumimoji="0" lang="en-US" sz="1046"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 name="Text 11"/>
          <p:cNvSpPr/>
          <p:nvPr/>
        </p:nvSpPr>
        <p:spPr>
          <a:xfrm>
            <a:off x="2538024" y="1389993"/>
            <a:ext cx="1561325" cy="128818"/>
          </a:xfrm>
          <a:prstGeom prst="rect">
            <a:avLst/>
          </a:prstGeom>
          <a:noFill/>
          <a:ln/>
        </p:spPr>
        <p:txBody>
          <a:bodyPr wrap="none" lIns="0" tIns="0" rIns="0" b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37">
                <a:solidFill>
                  <a:srgbClr val="333333"/>
                </a:solidFill>
                <a:latin typeface="Open Sans" pitchFamily="34" charset="0"/>
                <a:ea typeface="Open Sans" pitchFamily="34" charset="-122"/>
                <a:cs typeface="Open Sans" pitchFamily="34" charset="-120"/>
              </a:rPr>
              <a:t>No considera factores externos</a:t>
            </a:r>
            <a:endParaRPr kumimoji="0" lang="en-US" sz="837"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Text 12"/>
          <p:cNvSpPr/>
          <p:nvPr/>
        </p:nvSpPr>
        <p:spPr>
          <a:xfrm>
            <a:off x="2538024" y="1835266"/>
            <a:ext cx="1743075" cy="128818"/>
          </a:xfrm>
          <a:prstGeom prst="rect">
            <a:avLst/>
          </a:prstGeom>
          <a:noFill/>
          <a:ln/>
        </p:spPr>
        <p:txBody>
          <a:bodyPr wrap="square" lIns="0" tIns="0" rIns="0" b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37">
                <a:solidFill>
                  <a:srgbClr val="333333"/>
                </a:solidFill>
                <a:latin typeface="Open Sans" pitchFamily="34" charset="0"/>
                <a:ea typeface="Open Sans" pitchFamily="34" charset="-122"/>
                <a:cs typeface="Open Sans" pitchFamily="34" charset="-120"/>
              </a:rPr>
              <a:t>Requieren informacion confiable</a:t>
            </a:r>
            <a:endParaRPr kumimoji="0" lang="en-US" sz="837"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 name="Text 13"/>
          <p:cNvSpPr/>
          <p:nvPr/>
        </p:nvSpPr>
        <p:spPr>
          <a:xfrm>
            <a:off x="2561344" y="2442932"/>
            <a:ext cx="1743075" cy="128818"/>
          </a:xfrm>
          <a:prstGeom prst="rect">
            <a:avLst/>
          </a:prstGeom>
          <a:noFill/>
          <a:ln/>
        </p:spPr>
        <p:txBody>
          <a:bodyPr wrap="square" lIns="0" tIns="0" rIns="0" b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37">
                <a:solidFill>
                  <a:srgbClr val="333333"/>
                </a:solidFill>
                <a:latin typeface="Open Sans" pitchFamily="34" charset="0"/>
                <a:ea typeface="Open Sans" pitchFamily="34" charset="-122"/>
                <a:cs typeface="Open Sans" pitchFamily="34" charset="-120"/>
              </a:rPr>
              <a:t>No sustituyen el juicio profesional</a:t>
            </a:r>
            <a:endParaRPr kumimoji="0" lang="en-US" sz="837"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Text 16"/>
          <p:cNvSpPr/>
          <p:nvPr/>
        </p:nvSpPr>
        <p:spPr>
          <a:xfrm>
            <a:off x="1737819" y="3474440"/>
            <a:ext cx="6011261" cy="321883"/>
          </a:xfrm>
          <a:prstGeom prst="rect">
            <a:avLst/>
          </a:prstGeom>
          <a:noFill/>
          <a:ln/>
        </p:spPr>
        <p:txBody>
          <a:bodyPr wrap="none" lIns="0" tIns="0" rIns="0" bIns="0" rtlCol="0" anchor="ctr">
            <a:spAutoFit/>
          </a:bodyPr>
          <a:lstStyle/>
          <a:p>
            <a:pPr algn="ctr"/>
            <a:r>
              <a:rPr lang="es-MX" sz="1046" b="1">
                <a:solidFill>
                  <a:srgbClr val="4A90E2"/>
                </a:solidFill>
                <a:latin typeface="Montserrat" pitchFamily="34" charset="0"/>
              </a:rPr>
              <a:t>¿Cómo saben ustedes si una empresa va mejorando o empeorando con el tiempo?</a:t>
            </a:r>
            <a:endParaRPr lang="es-NI" sz="1046" b="1">
              <a:solidFill>
                <a:srgbClr val="4A90E2"/>
              </a:solidFill>
              <a:latin typeface="Montserrat"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46"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 name="Text 28"/>
          <p:cNvSpPr/>
          <p:nvPr/>
        </p:nvSpPr>
        <p:spPr>
          <a:xfrm>
            <a:off x="8697069" y="4829175"/>
            <a:ext cx="304056" cy="171450"/>
          </a:xfrm>
          <a:prstGeom prst="rect">
            <a:avLst/>
          </a:prstGeom>
          <a:noFill/>
          <a:ln/>
        </p:spPr>
        <p:txBody>
          <a:bodyPr wrap="none" lIns="0" tIns="0" rIns="0" b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37" b="0" i="0" u="none" strike="noStrike" kern="1200" cap="none" spc="0" normalizeH="0" baseline="0" noProof="0">
                <a:ln>
                  <a:noFill/>
                </a:ln>
                <a:solidFill>
                  <a:srgbClr val="6B7280"/>
                </a:solidFill>
                <a:effectLst/>
                <a:uLnTx/>
                <a:uFillTx/>
                <a:latin typeface="Noto Sans" pitchFamily="34" charset="0"/>
                <a:ea typeface="Noto Sans" pitchFamily="34" charset="-122"/>
                <a:cs typeface="Noto Sans" pitchFamily="34" charset="-120"/>
              </a:rPr>
              <a:t>11/12</a:t>
            </a:r>
            <a:endParaRPr kumimoji="0" lang="en-US" sz="837"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 name="Shape 29"/>
          <p:cNvSpPr/>
          <p:nvPr/>
        </p:nvSpPr>
        <p:spPr>
          <a:xfrm>
            <a:off x="0" y="5107781"/>
            <a:ext cx="7619674" cy="35719"/>
          </a:xfrm>
          <a:prstGeom prst="rect">
            <a:avLst/>
          </a:prstGeom>
          <a:solidFill>
            <a:srgbClr val="2ECC71"/>
          </a:solidFill>
          <a:ln/>
        </p:spPr>
      </p:sp>
      <p:sp>
        <p:nvSpPr>
          <p:cNvPr id="40" name="CuadroTexto 39">
            <a:extLst>
              <a:ext uri="{FF2B5EF4-FFF2-40B4-BE49-F238E27FC236}">
                <a16:creationId xmlns:a16="http://schemas.microsoft.com/office/drawing/2014/main" id="{425C864F-09B8-4F47-816A-A56BEC2C21A4}"/>
              </a:ext>
            </a:extLst>
          </p:cNvPr>
          <p:cNvSpPr txBox="1"/>
          <p:nvPr/>
        </p:nvSpPr>
        <p:spPr>
          <a:xfrm>
            <a:off x="386347" y="3858492"/>
            <a:ext cx="6046430" cy="865237"/>
          </a:xfrm>
          <a:prstGeom prst="rect">
            <a:avLst/>
          </a:prstGeom>
          <a:noFill/>
        </p:spPr>
        <p:txBody>
          <a:bodyPr wrap="square">
            <a:spAutoFit/>
          </a:bodyPr>
          <a:lstStyle/>
          <a:p>
            <a:pPr marL="171450" indent="-171450" algn="just">
              <a:buFont typeface="Wingdings" panose="05000000000000000000" pitchFamily="2" charset="2"/>
              <a:buChar char="Ø"/>
            </a:pPr>
            <a:r>
              <a:rPr lang="es-MX" sz="837">
                <a:solidFill>
                  <a:srgbClr val="333333"/>
                </a:solidFill>
                <a:latin typeface="Open Sans" pitchFamily="34" charset="0"/>
                <a:ea typeface="Open Sans" pitchFamily="34" charset="-122"/>
                <a:cs typeface="Open Sans" pitchFamily="34" charset="-120"/>
              </a:rPr>
              <a:t>Porque </a:t>
            </a:r>
            <a:r>
              <a:rPr lang="es-MX" sz="837" b="1">
                <a:solidFill>
                  <a:srgbClr val="333333"/>
                </a:solidFill>
                <a:latin typeface="Open Sans" pitchFamily="34" charset="0"/>
                <a:ea typeface="Open Sans" pitchFamily="34" charset="-122"/>
                <a:cs typeface="Open Sans" pitchFamily="34" charset="-120"/>
              </a:rPr>
              <a:t>las ventas netas crecen</a:t>
            </a:r>
            <a:r>
              <a:rPr lang="es-MX" sz="837">
                <a:solidFill>
                  <a:srgbClr val="333333"/>
                </a:solidFill>
                <a:latin typeface="Open Sans" pitchFamily="34" charset="0"/>
                <a:ea typeface="Open Sans" pitchFamily="34" charset="-122"/>
                <a:cs typeface="Open Sans" pitchFamily="34" charset="-120"/>
              </a:rPr>
              <a:t> de un periodo a otro.</a:t>
            </a:r>
          </a:p>
          <a:p>
            <a:pPr marL="171450" indent="-171450" algn="just">
              <a:buFont typeface="Wingdings" panose="05000000000000000000" pitchFamily="2" charset="2"/>
              <a:buChar char="Ø"/>
            </a:pPr>
            <a:r>
              <a:rPr lang="es-MX" sz="837">
                <a:solidFill>
                  <a:srgbClr val="333333"/>
                </a:solidFill>
                <a:latin typeface="Open Sans" pitchFamily="34" charset="0"/>
                <a:ea typeface="Open Sans" pitchFamily="34" charset="-122"/>
                <a:cs typeface="Open Sans" pitchFamily="34" charset="-120"/>
              </a:rPr>
              <a:t>Porque </a:t>
            </a:r>
            <a:r>
              <a:rPr lang="es-MX" sz="837" b="1">
                <a:solidFill>
                  <a:srgbClr val="333333"/>
                </a:solidFill>
                <a:latin typeface="Open Sans" pitchFamily="34" charset="0"/>
                <a:ea typeface="Open Sans" pitchFamily="34" charset="-122"/>
                <a:cs typeface="Open Sans" pitchFamily="34" charset="-120"/>
              </a:rPr>
              <a:t>la utilidad neta aumenta </a:t>
            </a:r>
            <a:r>
              <a:rPr lang="es-MX" sz="837">
                <a:solidFill>
                  <a:srgbClr val="333333"/>
                </a:solidFill>
                <a:latin typeface="Open Sans" pitchFamily="34" charset="0"/>
                <a:ea typeface="Open Sans" pitchFamily="34" charset="-122"/>
                <a:cs typeface="Open Sans" pitchFamily="34" charset="-120"/>
              </a:rPr>
              <a:t>y los márgenes de rentabilidad mejoran.</a:t>
            </a:r>
          </a:p>
          <a:p>
            <a:pPr marL="171450" indent="-171450" algn="just">
              <a:buFont typeface="Wingdings" panose="05000000000000000000" pitchFamily="2" charset="2"/>
              <a:buChar char="Ø"/>
            </a:pPr>
            <a:r>
              <a:rPr lang="es-MX" sz="837">
                <a:solidFill>
                  <a:srgbClr val="333333"/>
                </a:solidFill>
                <a:latin typeface="Open Sans" pitchFamily="34" charset="0"/>
                <a:ea typeface="Open Sans" pitchFamily="34" charset="-122"/>
                <a:cs typeface="Open Sans" pitchFamily="34" charset="-120"/>
              </a:rPr>
              <a:t>Porque </a:t>
            </a:r>
            <a:r>
              <a:rPr lang="es-MX" sz="837" b="1">
                <a:solidFill>
                  <a:srgbClr val="333333"/>
                </a:solidFill>
                <a:latin typeface="Open Sans" pitchFamily="34" charset="0"/>
                <a:ea typeface="Open Sans" pitchFamily="34" charset="-122"/>
                <a:cs typeface="Open Sans" pitchFamily="34" charset="-120"/>
              </a:rPr>
              <a:t>los costos y gastos se mantienen controlados </a:t>
            </a:r>
            <a:r>
              <a:rPr lang="es-MX" sz="837">
                <a:solidFill>
                  <a:srgbClr val="333333"/>
                </a:solidFill>
                <a:latin typeface="Open Sans" pitchFamily="34" charset="0"/>
                <a:ea typeface="Open Sans" pitchFamily="34" charset="-122"/>
                <a:cs typeface="Open Sans" pitchFamily="34" charset="-120"/>
              </a:rPr>
              <a:t>y no crecen más rápido que los ingresos.</a:t>
            </a:r>
          </a:p>
          <a:p>
            <a:pPr marL="171450" indent="-171450" algn="just">
              <a:buFont typeface="Wingdings" panose="05000000000000000000" pitchFamily="2" charset="2"/>
              <a:buChar char="Ø"/>
            </a:pPr>
            <a:r>
              <a:rPr lang="es-MX" sz="837">
                <a:solidFill>
                  <a:srgbClr val="333333"/>
                </a:solidFill>
                <a:latin typeface="Open Sans" pitchFamily="34" charset="0"/>
                <a:ea typeface="Open Sans" pitchFamily="34" charset="-122"/>
                <a:cs typeface="Open Sans" pitchFamily="34" charset="-120"/>
              </a:rPr>
              <a:t>Porque el </a:t>
            </a:r>
            <a:r>
              <a:rPr lang="es-MX" sz="837" b="1">
                <a:solidFill>
                  <a:srgbClr val="333333"/>
                </a:solidFill>
                <a:latin typeface="Open Sans" pitchFamily="34" charset="0"/>
                <a:ea typeface="Open Sans" pitchFamily="34" charset="-122"/>
                <a:cs typeface="Open Sans" pitchFamily="34" charset="-120"/>
              </a:rPr>
              <a:t>patrimonio se incrementa</a:t>
            </a:r>
            <a:r>
              <a:rPr lang="es-MX" sz="837">
                <a:solidFill>
                  <a:srgbClr val="333333"/>
                </a:solidFill>
                <a:latin typeface="Open Sans" pitchFamily="34" charset="0"/>
                <a:ea typeface="Open Sans" pitchFamily="34" charset="-122"/>
                <a:cs typeface="Open Sans" pitchFamily="34" charset="-120"/>
              </a:rPr>
              <a:t>, mostrando mayor solidez financiera.</a:t>
            </a:r>
          </a:p>
          <a:p>
            <a:pPr marL="171450" indent="-171450" algn="just">
              <a:buFont typeface="Wingdings" panose="05000000000000000000" pitchFamily="2" charset="2"/>
              <a:buChar char="Ø"/>
            </a:pPr>
            <a:r>
              <a:rPr lang="es-MX" sz="837">
                <a:solidFill>
                  <a:srgbClr val="333333"/>
                </a:solidFill>
                <a:latin typeface="Open Sans" pitchFamily="34" charset="0"/>
                <a:ea typeface="Open Sans" pitchFamily="34" charset="-122"/>
                <a:cs typeface="Open Sans" pitchFamily="34" charset="-120"/>
              </a:rPr>
              <a:t>Porque </a:t>
            </a:r>
            <a:r>
              <a:rPr lang="es-MX" sz="837" b="1">
                <a:solidFill>
                  <a:srgbClr val="333333"/>
                </a:solidFill>
                <a:latin typeface="Open Sans" pitchFamily="34" charset="0"/>
                <a:ea typeface="Open Sans" pitchFamily="34" charset="-122"/>
                <a:cs typeface="Open Sans" pitchFamily="34" charset="-120"/>
              </a:rPr>
              <a:t>las deudas disminuyen </a:t>
            </a:r>
            <a:r>
              <a:rPr lang="es-MX" sz="837">
                <a:solidFill>
                  <a:srgbClr val="333333"/>
                </a:solidFill>
                <a:latin typeface="Open Sans" pitchFamily="34" charset="0"/>
                <a:ea typeface="Open Sans" pitchFamily="34" charset="-122"/>
                <a:cs typeface="Open Sans" pitchFamily="34" charset="-120"/>
              </a:rPr>
              <a:t>en proporción al total de activos o ventas.</a:t>
            </a:r>
          </a:p>
          <a:p>
            <a:pPr marL="171450" indent="-171450" algn="just">
              <a:buFont typeface="Wingdings" panose="05000000000000000000" pitchFamily="2" charset="2"/>
              <a:buChar char="Ø"/>
            </a:pPr>
            <a:r>
              <a:rPr lang="es-MX" sz="837">
                <a:solidFill>
                  <a:srgbClr val="333333"/>
                </a:solidFill>
                <a:latin typeface="Open Sans" pitchFamily="34" charset="0"/>
                <a:ea typeface="Open Sans" pitchFamily="34" charset="-122"/>
                <a:cs typeface="Open Sans" pitchFamily="34" charset="-120"/>
              </a:rPr>
              <a:t>Porque la empresa mantiene </a:t>
            </a:r>
            <a:r>
              <a:rPr lang="es-MX" sz="837" b="1">
                <a:solidFill>
                  <a:srgbClr val="333333"/>
                </a:solidFill>
                <a:latin typeface="Open Sans" pitchFamily="34" charset="0"/>
                <a:ea typeface="Open Sans" pitchFamily="34" charset="-122"/>
                <a:cs typeface="Open Sans" pitchFamily="34" charset="-120"/>
              </a:rPr>
              <a:t>liquidez suficiente </a:t>
            </a:r>
            <a:r>
              <a:rPr lang="es-MX" sz="837">
                <a:solidFill>
                  <a:srgbClr val="333333"/>
                </a:solidFill>
                <a:latin typeface="Open Sans" pitchFamily="34" charset="0"/>
                <a:ea typeface="Open Sans" pitchFamily="34" charset="-122"/>
                <a:cs typeface="Open Sans" pitchFamily="34" charset="-120"/>
              </a:rPr>
              <a:t>para cumplir con sus obligaciones.</a:t>
            </a:r>
            <a:endParaRPr lang="es-NI"/>
          </a:p>
        </p:txBody>
      </p:sp>
    </p:spTree>
    <p:extLst>
      <p:ext uri="{BB962C8B-B14F-4D97-AF65-F5344CB8AC3E}">
        <p14:creationId xmlns:p14="http://schemas.microsoft.com/office/powerpoint/2010/main" val="1885741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144000" cy="5143500"/>
          </a:xfrm>
          <a:prstGeom prst="rect">
            <a:avLst/>
          </a:prstGeom>
        </p:spPr>
      </p:pic>
      <p:pic>
        <p:nvPicPr>
          <p:cNvPr id="3" name="Image 1" descr="preencoded.png"/>
          <p:cNvPicPr>
            <a:picLocks noChangeAspect="1"/>
          </p:cNvPicPr>
          <p:nvPr/>
        </p:nvPicPr>
        <p:blipFill>
          <a:blip r:embed="rId4"/>
          <a:stretch>
            <a:fillRect/>
          </a:stretch>
        </p:blipFill>
        <p:spPr>
          <a:xfrm>
            <a:off x="228600" y="228600"/>
            <a:ext cx="1285875" cy="396478"/>
          </a:xfrm>
          <a:prstGeom prst="rect">
            <a:avLst/>
          </a:prstGeom>
        </p:spPr>
      </p:pic>
      <p:sp>
        <p:nvSpPr>
          <p:cNvPr id="4" name="Text 0"/>
          <p:cNvSpPr/>
          <p:nvPr/>
        </p:nvSpPr>
        <p:spPr>
          <a:xfrm>
            <a:off x="4319290" y="283964"/>
            <a:ext cx="1791295" cy="285750"/>
          </a:xfrm>
          <a:prstGeom prst="rect">
            <a:avLst/>
          </a:prstGeom>
          <a:noFill/>
          <a:ln/>
        </p:spPr>
        <p:txBody>
          <a:bodyPr wrap="none" lIns="0" tIns="0" rIns="0" bIns="0" rtlCol="0" anchor="ctr">
            <a:spAutoFit/>
          </a:bodyPr>
          <a:lstStyle/>
          <a:p>
            <a:pPr marL="0" indent="0">
              <a:buNone/>
            </a:pPr>
            <a:r>
              <a:rPr lang="en-US" sz="2025" b="1">
                <a:solidFill>
                  <a:srgbClr val="1A365D"/>
                </a:solidFill>
                <a:latin typeface="Montserrat" pitchFamily="34" charset="0"/>
                <a:ea typeface="Montserrat" pitchFamily="34" charset="-122"/>
                <a:cs typeface="Montserrat" pitchFamily="34" charset="-120"/>
              </a:rPr>
              <a:t>Conclusiones</a:t>
            </a:r>
            <a:endParaRPr lang="en-US" sz="2025"/>
          </a:p>
        </p:txBody>
      </p:sp>
      <p:sp>
        <p:nvSpPr>
          <p:cNvPr id="5" name="Text 1"/>
          <p:cNvSpPr/>
          <p:nvPr/>
        </p:nvSpPr>
        <p:spPr>
          <a:xfrm>
            <a:off x="228600" y="796528"/>
            <a:ext cx="4229100" cy="228600"/>
          </a:xfrm>
          <a:prstGeom prst="rect">
            <a:avLst/>
          </a:prstGeom>
          <a:noFill/>
          <a:ln/>
        </p:spPr>
        <p:txBody>
          <a:bodyPr wrap="none" lIns="0" tIns="0" rIns="0" bIns="0" rtlCol="0" anchor="ctr">
            <a:spAutoFit/>
          </a:bodyPr>
          <a:lstStyle/>
          <a:p>
            <a:pPr marL="0" indent="0">
              <a:buNone/>
            </a:pPr>
            <a:r>
              <a:rPr lang="en-US" sz="1350" b="1">
                <a:solidFill>
                  <a:srgbClr val="4A90E2"/>
                </a:solidFill>
                <a:latin typeface="Montserrat" pitchFamily="34" charset="0"/>
                <a:ea typeface="Montserrat" pitchFamily="34" charset="-122"/>
                <a:cs typeface="Montserrat" pitchFamily="34" charset="-120"/>
              </a:rPr>
              <a:t>Importancia del Análisis Financiero</a:t>
            </a:r>
            <a:endParaRPr lang="en-US" sz="1350"/>
          </a:p>
        </p:txBody>
      </p:sp>
      <p:sp>
        <p:nvSpPr>
          <p:cNvPr id="6" name="Shape 2"/>
          <p:cNvSpPr/>
          <p:nvPr/>
        </p:nvSpPr>
        <p:spPr>
          <a:xfrm>
            <a:off x="228600" y="1139428"/>
            <a:ext cx="4229100" cy="845753"/>
          </a:xfrm>
          <a:prstGeom prst="rect">
            <a:avLst/>
          </a:prstGeom>
          <a:solidFill>
            <a:srgbClr val="FFFFFF"/>
          </a:solidFill>
          <a:ln/>
        </p:spPr>
      </p:sp>
      <p:sp>
        <p:nvSpPr>
          <p:cNvPr id="7" name="Shape 3"/>
          <p:cNvSpPr/>
          <p:nvPr/>
        </p:nvSpPr>
        <p:spPr>
          <a:xfrm>
            <a:off x="228600" y="1139428"/>
            <a:ext cx="28575" cy="845753"/>
          </a:xfrm>
          <a:prstGeom prst="rect">
            <a:avLst/>
          </a:prstGeom>
          <a:solidFill>
            <a:srgbClr val="2ECC71"/>
          </a:solidFill>
          <a:ln/>
        </p:spPr>
      </p:sp>
      <p:sp>
        <p:nvSpPr>
          <p:cNvPr id="8" name="Text 4"/>
          <p:cNvSpPr/>
          <p:nvPr/>
        </p:nvSpPr>
        <p:spPr>
          <a:xfrm>
            <a:off x="342900" y="1253728"/>
            <a:ext cx="4000500" cy="617153"/>
          </a:xfrm>
          <a:prstGeom prst="rect">
            <a:avLst/>
          </a:prstGeom>
          <a:noFill/>
          <a:ln/>
        </p:spPr>
        <p:txBody>
          <a:bodyPr wrap="square" lIns="0" tIns="0" rIns="0" bIns="0" rtlCol="0" anchor="ctr">
            <a:spAutoFit/>
          </a:bodyPr>
          <a:lstStyle/>
          <a:p>
            <a:pPr marL="0" indent="0">
              <a:buNone/>
            </a:pPr>
            <a:r>
              <a:rPr lang="en-US" sz="942">
                <a:solidFill>
                  <a:srgbClr val="333333"/>
                </a:solidFill>
                <a:latin typeface="Open Sans" pitchFamily="34" charset="0"/>
                <a:ea typeface="Open Sans" pitchFamily="34" charset="-122"/>
                <a:cs typeface="Open Sans" pitchFamily="34" charset="-120"/>
              </a:rPr>
              <a:t> El análisis financiero es una herramienta fundamental para evaluar la situación económica y financiera de una empresa, permitiendo tomar decisiones informadas y estratégicas. </a:t>
            </a:r>
            <a:endParaRPr lang="en-US" sz="942"/>
          </a:p>
        </p:txBody>
      </p:sp>
      <p:sp>
        <p:nvSpPr>
          <p:cNvPr id="9" name="Shape 5"/>
          <p:cNvSpPr/>
          <p:nvPr/>
        </p:nvSpPr>
        <p:spPr>
          <a:xfrm>
            <a:off x="228600" y="2099481"/>
            <a:ext cx="4229100" cy="845753"/>
          </a:xfrm>
          <a:prstGeom prst="rect">
            <a:avLst/>
          </a:prstGeom>
          <a:solidFill>
            <a:srgbClr val="FFFFFF"/>
          </a:solidFill>
          <a:ln/>
        </p:spPr>
      </p:sp>
      <p:sp>
        <p:nvSpPr>
          <p:cNvPr id="10" name="Shape 6"/>
          <p:cNvSpPr/>
          <p:nvPr/>
        </p:nvSpPr>
        <p:spPr>
          <a:xfrm>
            <a:off x="228600" y="2099481"/>
            <a:ext cx="28575" cy="845753"/>
          </a:xfrm>
          <a:prstGeom prst="rect">
            <a:avLst/>
          </a:prstGeom>
          <a:solidFill>
            <a:srgbClr val="2ECC71"/>
          </a:solidFill>
          <a:ln/>
        </p:spPr>
      </p:sp>
      <p:sp>
        <p:nvSpPr>
          <p:cNvPr id="11" name="Text 7"/>
          <p:cNvSpPr/>
          <p:nvPr/>
        </p:nvSpPr>
        <p:spPr>
          <a:xfrm>
            <a:off x="342900" y="2213781"/>
            <a:ext cx="4000500" cy="617153"/>
          </a:xfrm>
          <a:prstGeom prst="rect">
            <a:avLst/>
          </a:prstGeom>
          <a:noFill/>
          <a:ln/>
        </p:spPr>
        <p:txBody>
          <a:bodyPr wrap="square" lIns="0" tIns="0" rIns="0" bIns="0" rtlCol="0" anchor="ctr">
            <a:spAutoFit/>
          </a:bodyPr>
          <a:lstStyle/>
          <a:p>
            <a:pPr marL="0" indent="0">
              <a:buNone/>
            </a:pPr>
            <a:r>
              <a:rPr lang="en-US" sz="942">
                <a:solidFill>
                  <a:srgbClr val="333333"/>
                </a:solidFill>
                <a:latin typeface="Open Sans" pitchFamily="34" charset="0"/>
                <a:ea typeface="Open Sans" pitchFamily="34" charset="-122"/>
                <a:cs typeface="Open Sans" pitchFamily="34" charset="-120"/>
              </a:rPr>
              <a:t> La combinación de los análisis vertical y horizontal proporciona una visión completa del desempeño financiero, tanto en términos de estructura como de evolución temporal. </a:t>
            </a:r>
            <a:endParaRPr lang="en-US" sz="942"/>
          </a:p>
        </p:txBody>
      </p:sp>
      <p:sp>
        <p:nvSpPr>
          <p:cNvPr id="12" name="Shape 8"/>
          <p:cNvSpPr/>
          <p:nvPr/>
        </p:nvSpPr>
        <p:spPr>
          <a:xfrm>
            <a:off x="228600" y="3059534"/>
            <a:ext cx="4229100" cy="1051471"/>
          </a:xfrm>
          <a:prstGeom prst="rect">
            <a:avLst/>
          </a:prstGeom>
          <a:solidFill>
            <a:srgbClr val="FFFFFF"/>
          </a:solidFill>
          <a:ln/>
        </p:spPr>
      </p:sp>
      <p:sp>
        <p:nvSpPr>
          <p:cNvPr id="13" name="Shape 9"/>
          <p:cNvSpPr/>
          <p:nvPr/>
        </p:nvSpPr>
        <p:spPr>
          <a:xfrm>
            <a:off x="228600" y="3059534"/>
            <a:ext cx="28575" cy="1051471"/>
          </a:xfrm>
          <a:prstGeom prst="rect">
            <a:avLst/>
          </a:prstGeom>
          <a:solidFill>
            <a:srgbClr val="2ECC71"/>
          </a:solidFill>
          <a:ln/>
        </p:spPr>
      </p:sp>
      <p:sp>
        <p:nvSpPr>
          <p:cNvPr id="14" name="Text 10"/>
          <p:cNvSpPr/>
          <p:nvPr/>
        </p:nvSpPr>
        <p:spPr>
          <a:xfrm>
            <a:off x="342900" y="3173834"/>
            <a:ext cx="4000500" cy="822871"/>
          </a:xfrm>
          <a:prstGeom prst="rect">
            <a:avLst/>
          </a:prstGeom>
          <a:noFill/>
          <a:ln/>
        </p:spPr>
        <p:txBody>
          <a:bodyPr wrap="square" lIns="0" tIns="0" rIns="0" bIns="0" rtlCol="0" anchor="ctr">
            <a:spAutoFit/>
          </a:bodyPr>
          <a:lstStyle/>
          <a:p>
            <a:pPr marL="0" indent="0">
              <a:buNone/>
            </a:pPr>
            <a:r>
              <a:rPr lang="en-US" sz="942">
                <a:solidFill>
                  <a:srgbClr val="333333"/>
                </a:solidFill>
                <a:latin typeface="Open Sans" pitchFamily="34" charset="0"/>
                <a:ea typeface="Open Sans" pitchFamily="34" charset="-122"/>
                <a:cs typeface="Open Sans" pitchFamily="34" charset="-120"/>
              </a:rPr>
              <a:t> La interpretación adecuada de los resultados del análisis financiero es tan importante como el cálculo mismo, ya que permite transformar datos en información útil para la gestión empresarial. </a:t>
            </a:r>
            <a:endParaRPr lang="en-US" sz="942"/>
          </a:p>
        </p:txBody>
      </p:sp>
      <p:pic>
        <p:nvPicPr>
          <p:cNvPr id="15" name="Image 2" descr="preencoded.png"/>
          <p:cNvPicPr>
            <a:picLocks noChangeAspect="1"/>
          </p:cNvPicPr>
          <p:nvPr/>
        </p:nvPicPr>
        <p:blipFill>
          <a:blip r:embed="rId5"/>
          <a:stretch>
            <a:fillRect/>
          </a:stretch>
        </p:blipFill>
        <p:spPr>
          <a:xfrm>
            <a:off x="6086475" y="796528"/>
            <a:ext cx="1428750" cy="1428750"/>
          </a:xfrm>
          <a:prstGeom prst="rect">
            <a:avLst/>
          </a:prstGeom>
        </p:spPr>
      </p:pic>
      <p:sp>
        <p:nvSpPr>
          <p:cNvPr id="16" name="Text 11"/>
          <p:cNvSpPr/>
          <p:nvPr/>
        </p:nvSpPr>
        <p:spPr>
          <a:xfrm>
            <a:off x="4686300" y="2339578"/>
            <a:ext cx="4229100" cy="228600"/>
          </a:xfrm>
          <a:prstGeom prst="rect">
            <a:avLst/>
          </a:prstGeom>
          <a:noFill/>
          <a:ln/>
        </p:spPr>
        <p:txBody>
          <a:bodyPr wrap="none" lIns="0" tIns="0" rIns="0" bIns="0" rtlCol="0" anchor="ctr">
            <a:spAutoFit/>
          </a:bodyPr>
          <a:lstStyle/>
          <a:p>
            <a:pPr marL="0" indent="0">
              <a:buNone/>
            </a:pPr>
            <a:r>
              <a:rPr lang="en-US" sz="1350" b="1">
                <a:solidFill>
                  <a:srgbClr val="4A90E2"/>
                </a:solidFill>
                <a:latin typeface="Montserrat" pitchFamily="34" charset="0"/>
                <a:ea typeface="Montserrat" pitchFamily="34" charset="-122"/>
                <a:cs typeface="Montserrat" pitchFamily="34" charset="-120"/>
              </a:rPr>
              <a:t>Recomendaciones para la Aplicación</a:t>
            </a:r>
            <a:endParaRPr lang="en-US" sz="1350"/>
          </a:p>
        </p:txBody>
      </p:sp>
      <p:pic>
        <p:nvPicPr>
          <p:cNvPr id="17" name="Image 3" descr="preencoded.png"/>
          <p:cNvPicPr>
            <a:picLocks noChangeAspect="1"/>
          </p:cNvPicPr>
          <p:nvPr/>
        </p:nvPicPr>
        <p:blipFill>
          <a:blip r:embed="rId6"/>
          <a:stretch>
            <a:fillRect/>
          </a:stretch>
        </p:blipFill>
        <p:spPr>
          <a:xfrm>
            <a:off x="4686300" y="2702458"/>
            <a:ext cx="142875" cy="142875"/>
          </a:xfrm>
          <a:prstGeom prst="rect">
            <a:avLst/>
          </a:prstGeom>
        </p:spPr>
      </p:pic>
      <p:sp>
        <p:nvSpPr>
          <p:cNvPr id="18" name="Text 12"/>
          <p:cNvSpPr/>
          <p:nvPr/>
        </p:nvSpPr>
        <p:spPr>
          <a:xfrm>
            <a:off x="4914900" y="2682478"/>
            <a:ext cx="3571875" cy="182863"/>
          </a:xfrm>
          <a:prstGeom prst="rect">
            <a:avLst/>
          </a:prstGeom>
          <a:noFill/>
          <a:ln/>
        </p:spPr>
        <p:txBody>
          <a:bodyPr wrap="none" lIns="0" tIns="0" rIns="0" bIns="0" rtlCol="0" anchor="ctr">
            <a:spAutoFit/>
          </a:bodyPr>
          <a:lstStyle/>
          <a:p>
            <a:pPr marL="0" indent="0">
              <a:buNone/>
            </a:pPr>
            <a:r>
              <a:rPr lang="en-US" sz="837">
                <a:solidFill>
                  <a:srgbClr val="333333"/>
                </a:solidFill>
                <a:latin typeface="Open Sans" pitchFamily="34" charset="0"/>
                <a:ea typeface="Open Sans" pitchFamily="34" charset="-122"/>
                <a:cs typeface="Open Sans" pitchFamily="34" charset="-120"/>
              </a:rPr>
              <a:t>Realizar análisis periódicos para monitorear la evolución financiera</a:t>
            </a:r>
            <a:endParaRPr lang="en-US" sz="837"/>
          </a:p>
        </p:txBody>
      </p:sp>
      <p:pic>
        <p:nvPicPr>
          <p:cNvPr id="19" name="Image 4" descr="preencoded.png"/>
          <p:cNvPicPr>
            <a:picLocks noChangeAspect="1"/>
          </p:cNvPicPr>
          <p:nvPr/>
        </p:nvPicPr>
        <p:blipFill>
          <a:blip r:embed="rId7"/>
          <a:stretch>
            <a:fillRect/>
          </a:stretch>
        </p:blipFill>
        <p:spPr>
          <a:xfrm>
            <a:off x="4686300" y="2971047"/>
            <a:ext cx="142875" cy="142875"/>
          </a:xfrm>
          <a:prstGeom prst="rect">
            <a:avLst/>
          </a:prstGeom>
        </p:spPr>
      </p:pic>
      <p:sp>
        <p:nvSpPr>
          <p:cNvPr id="20" name="Text 13"/>
          <p:cNvSpPr/>
          <p:nvPr/>
        </p:nvSpPr>
        <p:spPr>
          <a:xfrm>
            <a:off x="4914900" y="2951066"/>
            <a:ext cx="3087886" cy="182863"/>
          </a:xfrm>
          <a:prstGeom prst="rect">
            <a:avLst/>
          </a:prstGeom>
          <a:noFill/>
          <a:ln/>
        </p:spPr>
        <p:txBody>
          <a:bodyPr wrap="none" lIns="0" tIns="0" rIns="0" bIns="0" rtlCol="0" anchor="ctr">
            <a:spAutoFit/>
          </a:bodyPr>
          <a:lstStyle/>
          <a:p>
            <a:pPr marL="0" indent="0">
              <a:buNone/>
            </a:pPr>
            <a:r>
              <a:rPr lang="en-US" sz="837">
                <a:solidFill>
                  <a:srgbClr val="333333"/>
                </a:solidFill>
                <a:latin typeface="Open Sans" pitchFamily="34" charset="0"/>
                <a:ea typeface="Open Sans" pitchFamily="34" charset="-122"/>
                <a:cs typeface="Open Sans" pitchFamily="34" charset="-120"/>
              </a:rPr>
              <a:t>Combinar ambos tipos de análisis para una visión integral</a:t>
            </a:r>
            <a:endParaRPr lang="en-US" sz="837"/>
          </a:p>
        </p:txBody>
      </p:sp>
      <p:pic>
        <p:nvPicPr>
          <p:cNvPr id="21" name="Image 5" descr="preencoded.png"/>
          <p:cNvPicPr>
            <a:picLocks noChangeAspect="1"/>
          </p:cNvPicPr>
          <p:nvPr/>
        </p:nvPicPr>
        <p:blipFill>
          <a:blip r:embed="rId8"/>
          <a:stretch>
            <a:fillRect/>
          </a:stretch>
        </p:blipFill>
        <p:spPr>
          <a:xfrm>
            <a:off x="4686300" y="3239635"/>
            <a:ext cx="142875" cy="142875"/>
          </a:xfrm>
          <a:prstGeom prst="rect">
            <a:avLst/>
          </a:prstGeom>
        </p:spPr>
      </p:pic>
      <p:sp>
        <p:nvSpPr>
          <p:cNvPr id="22" name="Text 14"/>
          <p:cNvSpPr/>
          <p:nvPr/>
        </p:nvSpPr>
        <p:spPr>
          <a:xfrm>
            <a:off x="4914900" y="3219655"/>
            <a:ext cx="3409355" cy="182863"/>
          </a:xfrm>
          <a:prstGeom prst="rect">
            <a:avLst/>
          </a:prstGeom>
          <a:noFill/>
          <a:ln/>
        </p:spPr>
        <p:txBody>
          <a:bodyPr wrap="none" lIns="0" tIns="0" rIns="0" bIns="0" rtlCol="0" anchor="ctr">
            <a:spAutoFit/>
          </a:bodyPr>
          <a:lstStyle/>
          <a:p>
            <a:pPr marL="0" indent="0">
              <a:buNone/>
            </a:pPr>
            <a:r>
              <a:rPr lang="en-US" sz="837">
                <a:solidFill>
                  <a:srgbClr val="333333"/>
                </a:solidFill>
                <a:latin typeface="Open Sans" pitchFamily="34" charset="0"/>
                <a:ea typeface="Open Sans" pitchFamily="34" charset="-122"/>
                <a:cs typeface="Open Sans" pitchFamily="34" charset="-120"/>
              </a:rPr>
              <a:t>Considerar factores externos que puedan afectar los resultados</a:t>
            </a:r>
            <a:endParaRPr lang="en-US" sz="837"/>
          </a:p>
        </p:txBody>
      </p:sp>
      <p:pic>
        <p:nvPicPr>
          <p:cNvPr id="23" name="Image 6" descr="preencoded.png"/>
          <p:cNvPicPr>
            <a:picLocks noChangeAspect="1"/>
          </p:cNvPicPr>
          <p:nvPr/>
        </p:nvPicPr>
        <p:blipFill>
          <a:blip r:embed="rId9"/>
          <a:stretch>
            <a:fillRect/>
          </a:stretch>
        </p:blipFill>
        <p:spPr>
          <a:xfrm>
            <a:off x="4686300" y="3508223"/>
            <a:ext cx="142875" cy="142875"/>
          </a:xfrm>
          <a:prstGeom prst="rect">
            <a:avLst/>
          </a:prstGeom>
        </p:spPr>
      </p:pic>
      <p:sp>
        <p:nvSpPr>
          <p:cNvPr id="24" name="Text 15"/>
          <p:cNvSpPr/>
          <p:nvPr/>
        </p:nvSpPr>
        <p:spPr>
          <a:xfrm>
            <a:off x="4914900" y="3488243"/>
            <a:ext cx="3070027" cy="182863"/>
          </a:xfrm>
          <a:prstGeom prst="rect">
            <a:avLst/>
          </a:prstGeom>
          <a:noFill/>
          <a:ln/>
        </p:spPr>
        <p:txBody>
          <a:bodyPr wrap="none" lIns="0" tIns="0" rIns="0" bIns="0" rtlCol="0" anchor="ctr">
            <a:spAutoFit/>
          </a:bodyPr>
          <a:lstStyle/>
          <a:p>
            <a:pPr marL="0" indent="0">
              <a:buNone/>
            </a:pPr>
            <a:r>
              <a:rPr lang="en-US" sz="837">
                <a:solidFill>
                  <a:srgbClr val="333333"/>
                </a:solidFill>
                <a:latin typeface="Open Sans" pitchFamily="34" charset="0"/>
                <a:ea typeface="Open Sans" pitchFamily="34" charset="-122"/>
                <a:cs typeface="Open Sans" pitchFamily="34" charset="-120"/>
              </a:rPr>
              <a:t>Utilizar herramientas tecnológicas para facilitar el análisis</a:t>
            </a:r>
            <a:endParaRPr lang="en-US" sz="837"/>
          </a:p>
        </p:txBody>
      </p:sp>
      <p:sp>
        <p:nvSpPr>
          <p:cNvPr id="25" name="Text 16"/>
          <p:cNvSpPr/>
          <p:nvPr/>
        </p:nvSpPr>
        <p:spPr>
          <a:xfrm>
            <a:off x="8697069" y="4829175"/>
            <a:ext cx="304056" cy="171450"/>
          </a:xfrm>
          <a:prstGeom prst="rect">
            <a:avLst/>
          </a:prstGeom>
          <a:noFill/>
          <a:ln/>
        </p:spPr>
        <p:txBody>
          <a:bodyPr wrap="none" lIns="0" tIns="0" rIns="0" bIns="0" rtlCol="0" anchor="ctr">
            <a:spAutoFit/>
          </a:bodyPr>
          <a:lstStyle/>
          <a:p>
            <a:pPr marL="0" indent="0">
              <a:buNone/>
            </a:pPr>
            <a:r>
              <a:rPr lang="en-US" sz="837">
                <a:solidFill>
                  <a:srgbClr val="6B7280"/>
                </a:solidFill>
                <a:latin typeface="Noto Sans" pitchFamily="34" charset="0"/>
                <a:ea typeface="Noto Sans" pitchFamily="34" charset="-122"/>
                <a:cs typeface="Noto Sans" pitchFamily="34" charset="-120"/>
              </a:rPr>
              <a:t>12/12</a:t>
            </a:r>
            <a:endParaRPr lang="en-US" sz="837"/>
          </a:p>
        </p:txBody>
      </p:sp>
      <p:sp>
        <p:nvSpPr>
          <p:cNvPr id="26" name="Shape 17"/>
          <p:cNvSpPr/>
          <p:nvPr/>
        </p:nvSpPr>
        <p:spPr>
          <a:xfrm>
            <a:off x="0" y="5107781"/>
            <a:ext cx="8382298" cy="35719"/>
          </a:xfrm>
          <a:prstGeom prst="rect">
            <a:avLst/>
          </a:prstGeom>
          <a:solidFill>
            <a:srgbClr val="2ECC71"/>
          </a:solidFill>
          <a:ln/>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144000" cy="5143500"/>
          </a:xfrm>
          <a:prstGeom prst="rect">
            <a:avLst/>
          </a:prstGeom>
        </p:spPr>
      </p:pic>
      <p:pic>
        <p:nvPicPr>
          <p:cNvPr id="3" name="Image 1" descr="preencoded.png"/>
          <p:cNvPicPr>
            <a:picLocks noChangeAspect="1"/>
          </p:cNvPicPr>
          <p:nvPr/>
        </p:nvPicPr>
        <p:blipFill>
          <a:blip r:embed="rId4"/>
          <a:stretch>
            <a:fillRect/>
          </a:stretch>
        </p:blipFill>
        <p:spPr>
          <a:xfrm>
            <a:off x="285750" y="285750"/>
            <a:ext cx="1428750" cy="440513"/>
          </a:xfrm>
          <a:prstGeom prst="rect">
            <a:avLst/>
          </a:prstGeom>
        </p:spPr>
      </p:pic>
      <p:sp>
        <p:nvSpPr>
          <p:cNvPr id="4" name="Text 0"/>
          <p:cNvSpPr/>
          <p:nvPr/>
        </p:nvSpPr>
        <p:spPr>
          <a:xfrm>
            <a:off x="3858518" y="363131"/>
            <a:ext cx="2855714" cy="285750"/>
          </a:xfrm>
          <a:prstGeom prst="rect">
            <a:avLst/>
          </a:prstGeom>
          <a:noFill/>
          <a:ln/>
        </p:spPr>
        <p:txBody>
          <a:bodyPr wrap="none" lIns="0" tIns="0" rIns="0" bIns="0" rtlCol="0" anchor="ctr">
            <a:spAutoFit/>
          </a:bodyPr>
          <a:lstStyle/>
          <a:p>
            <a:pPr marL="0" indent="0">
              <a:buNone/>
            </a:pPr>
            <a:r>
              <a:rPr lang="en-US" sz="2025" b="1">
                <a:solidFill>
                  <a:srgbClr val="1A365D"/>
                </a:solidFill>
                <a:latin typeface="Montserrat" pitchFamily="34" charset="0"/>
                <a:ea typeface="Montserrat" pitchFamily="34" charset="-122"/>
                <a:cs typeface="Montserrat" pitchFamily="34" charset="-120"/>
              </a:rPr>
              <a:t>Índice de Contenidos</a:t>
            </a:r>
            <a:endParaRPr lang="en-US" sz="2025"/>
          </a:p>
        </p:txBody>
      </p:sp>
      <p:sp>
        <p:nvSpPr>
          <p:cNvPr id="5" name="Shape 1"/>
          <p:cNvSpPr/>
          <p:nvPr/>
        </p:nvSpPr>
        <p:spPr>
          <a:xfrm>
            <a:off x="285750" y="1012013"/>
            <a:ext cx="214313" cy="214313"/>
          </a:xfrm>
          <a:prstGeom prst="ellipse">
            <a:avLst/>
          </a:prstGeom>
          <a:solidFill>
            <a:srgbClr val="1A365D"/>
          </a:solidFill>
          <a:ln/>
        </p:spPr>
      </p:sp>
      <p:sp>
        <p:nvSpPr>
          <p:cNvPr id="6" name="Text 2"/>
          <p:cNvSpPr/>
          <p:nvPr/>
        </p:nvSpPr>
        <p:spPr>
          <a:xfrm>
            <a:off x="285750" y="1012013"/>
            <a:ext cx="214313" cy="214313"/>
          </a:xfrm>
          <a:prstGeom prst="rect">
            <a:avLst/>
          </a:prstGeom>
          <a:noFill/>
          <a:ln/>
        </p:spPr>
        <p:txBody>
          <a:bodyPr wrap="none" lIns="0" tIns="0" rIns="0" bIns="0" rtlCol="0" anchor="ctr">
            <a:spAutoFit/>
          </a:bodyPr>
          <a:lstStyle/>
          <a:p>
            <a:pPr marL="0" indent="0" algn="ctr">
              <a:buNone/>
            </a:pPr>
            <a:r>
              <a:rPr lang="en-US" sz="837">
                <a:solidFill>
                  <a:srgbClr val="FFFFFF"/>
                </a:solidFill>
                <a:latin typeface="Noto Sans" pitchFamily="34" charset="0"/>
                <a:ea typeface="Noto Sans" pitchFamily="34" charset="-122"/>
                <a:cs typeface="Noto Sans" pitchFamily="34" charset="-120"/>
              </a:rPr>
              <a:t>1</a:t>
            </a:r>
            <a:endParaRPr lang="en-US" sz="837"/>
          </a:p>
        </p:txBody>
      </p:sp>
      <p:sp>
        <p:nvSpPr>
          <p:cNvPr id="7" name="Text 3"/>
          <p:cNvSpPr/>
          <p:nvPr/>
        </p:nvSpPr>
        <p:spPr>
          <a:xfrm>
            <a:off x="607219" y="1019156"/>
            <a:ext cx="2287870" cy="200025"/>
          </a:xfrm>
          <a:prstGeom prst="rect">
            <a:avLst/>
          </a:prstGeom>
          <a:noFill/>
          <a:ln/>
        </p:spPr>
        <p:txBody>
          <a:bodyPr wrap="none" lIns="0" tIns="0" rIns="0" bIns="0" rtlCol="0" anchor="ctr">
            <a:spAutoFit/>
          </a:bodyPr>
          <a:lstStyle/>
          <a:p>
            <a:pPr marL="0" indent="0">
              <a:buNone/>
            </a:pPr>
            <a:r>
              <a:rPr lang="en-US" sz="1046">
                <a:solidFill>
                  <a:srgbClr val="333333"/>
                </a:solidFill>
                <a:latin typeface="Noto Sans" pitchFamily="34" charset="0"/>
                <a:ea typeface="Noto Sans" pitchFamily="34" charset="-122"/>
                <a:cs typeface="Noto Sans" pitchFamily="34" charset="-120"/>
              </a:rPr>
              <a:t>Introducción al Análisis Financiero</a:t>
            </a:r>
            <a:endParaRPr lang="en-US" sz="1046"/>
          </a:p>
        </p:txBody>
      </p:sp>
      <p:sp>
        <p:nvSpPr>
          <p:cNvPr id="8" name="Shape 4"/>
          <p:cNvSpPr/>
          <p:nvPr/>
        </p:nvSpPr>
        <p:spPr>
          <a:xfrm>
            <a:off x="285750" y="1397775"/>
            <a:ext cx="214313" cy="214313"/>
          </a:xfrm>
          <a:prstGeom prst="ellipse">
            <a:avLst/>
          </a:prstGeom>
          <a:solidFill>
            <a:srgbClr val="1A365D"/>
          </a:solidFill>
          <a:ln/>
        </p:spPr>
      </p:sp>
      <p:sp>
        <p:nvSpPr>
          <p:cNvPr id="9" name="Text 5"/>
          <p:cNvSpPr/>
          <p:nvPr/>
        </p:nvSpPr>
        <p:spPr>
          <a:xfrm>
            <a:off x="285750" y="1397775"/>
            <a:ext cx="214313" cy="214313"/>
          </a:xfrm>
          <a:prstGeom prst="rect">
            <a:avLst/>
          </a:prstGeom>
          <a:noFill/>
          <a:ln/>
        </p:spPr>
        <p:txBody>
          <a:bodyPr wrap="none" lIns="0" tIns="0" rIns="0" bIns="0" rtlCol="0" anchor="ctr">
            <a:spAutoFit/>
          </a:bodyPr>
          <a:lstStyle/>
          <a:p>
            <a:pPr marL="0" indent="0" algn="ctr">
              <a:buNone/>
            </a:pPr>
            <a:r>
              <a:rPr lang="en-US" sz="837">
                <a:solidFill>
                  <a:srgbClr val="FFFFFF"/>
                </a:solidFill>
                <a:latin typeface="Noto Sans" pitchFamily="34" charset="0"/>
                <a:ea typeface="Noto Sans" pitchFamily="34" charset="-122"/>
                <a:cs typeface="Noto Sans" pitchFamily="34" charset="-120"/>
              </a:rPr>
              <a:t>2</a:t>
            </a:r>
            <a:endParaRPr lang="en-US" sz="837"/>
          </a:p>
        </p:txBody>
      </p:sp>
      <p:sp>
        <p:nvSpPr>
          <p:cNvPr id="10" name="Text 6"/>
          <p:cNvSpPr/>
          <p:nvPr/>
        </p:nvSpPr>
        <p:spPr>
          <a:xfrm>
            <a:off x="607219" y="1404919"/>
            <a:ext cx="2668358" cy="200025"/>
          </a:xfrm>
          <a:prstGeom prst="rect">
            <a:avLst/>
          </a:prstGeom>
          <a:noFill/>
          <a:ln/>
        </p:spPr>
        <p:txBody>
          <a:bodyPr wrap="none" lIns="0" tIns="0" rIns="0" bIns="0" rtlCol="0" anchor="ctr">
            <a:spAutoFit/>
          </a:bodyPr>
          <a:lstStyle/>
          <a:p>
            <a:pPr marL="0" indent="0">
              <a:buNone/>
            </a:pPr>
            <a:r>
              <a:rPr lang="en-US" sz="1046">
                <a:solidFill>
                  <a:srgbClr val="333333"/>
                </a:solidFill>
                <a:latin typeface="Noto Sans" pitchFamily="34" charset="0"/>
                <a:ea typeface="Noto Sans" pitchFamily="34" charset="-122"/>
                <a:cs typeface="Noto Sans" pitchFamily="34" charset="-120"/>
              </a:rPr>
              <a:t>Presentación de los Estados Financieros</a:t>
            </a:r>
            <a:endParaRPr lang="en-US" sz="1046"/>
          </a:p>
        </p:txBody>
      </p:sp>
      <p:sp>
        <p:nvSpPr>
          <p:cNvPr id="11" name="Shape 7"/>
          <p:cNvSpPr/>
          <p:nvPr/>
        </p:nvSpPr>
        <p:spPr>
          <a:xfrm>
            <a:off x="285750" y="1783538"/>
            <a:ext cx="214313" cy="214313"/>
          </a:xfrm>
          <a:prstGeom prst="ellipse">
            <a:avLst/>
          </a:prstGeom>
          <a:solidFill>
            <a:srgbClr val="1A365D"/>
          </a:solidFill>
          <a:ln/>
        </p:spPr>
      </p:sp>
      <p:sp>
        <p:nvSpPr>
          <p:cNvPr id="12" name="Text 8"/>
          <p:cNvSpPr/>
          <p:nvPr/>
        </p:nvSpPr>
        <p:spPr>
          <a:xfrm>
            <a:off x="285750" y="1783538"/>
            <a:ext cx="214313" cy="214313"/>
          </a:xfrm>
          <a:prstGeom prst="rect">
            <a:avLst/>
          </a:prstGeom>
          <a:noFill/>
          <a:ln/>
        </p:spPr>
        <p:txBody>
          <a:bodyPr wrap="none" lIns="0" tIns="0" rIns="0" bIns="0" rtlCol="0" anchor="ctr">
            <a:spAutoFit/>
          </a:bodyPr>
          <a:lstStyle/>
          <a:p>
            <a:pPr marL="0" indent="0" algn="ctr">
              <a:buNone/>
            </a:pPr>
            <a:r>
              <a:rPr lang="en-US" sz="837">
                <a:solidFill>
                  <a:srgbClr val="FFFFFF"/>
                </a:solidFill>
                <a:latin typeface="Noto Sans" pitchFamily="34" charset="0"/>
                <a:ea typeface="Noto Sans" pitchFamily="34" charset="-122"/>
                <a:cs typeface="Noto Sans" pitchFamily="34" charset="-120"/>
              </a:rPr>
              <a:t>3</a:t>
            </a:r>
            <a:endParaRPr lang="en-US" sz="837"/>
          </a:p>
        </p:txBody>
      </p:sp>
      <p:sp>
        <p:nvSpPr>
          <p:cNvPr id="13" name="Text 9"/>
          <p:cNvSpPr/>
          <p:nvPr/>
        </p:nvSpPr>
        <p:spPr>
          <a:xfrm>
            <a:off x="607219" y="1790681"/>
            <a:ext cx="2353726" cy="200025"/>
          </a:xfrm>
          <a:prstGeom prst="rect">
            <a:avLst/>
          </a:prstGeom>
          <a:noFill/>
          <a:ln/>
        </p:spPr>
        <p:txBody>
          <a:bodyPr wrap="none" lIns="0" tIns="0" rIns="0" bIns="0" rtlCol="0" anchor="ctr">
            <a:spAutoFit/>
          </a:bodyPr>
          <a:lstStyle/>
          <a:p>
            <a:pPr marL="0" indent="0">
              <a:buNone/>
            </a:pPr>
            <a:r>
              <a:rPr lang="en-US" sz="1046">
                <a:solidFill>
                  <a:srgbClr val="333333"/>
                </a:solidFill>
                <a:latin typeface="Noto Sans" pitchFamily="34" charset="0"/>
                <a:ea typeface="Noto Sans" pitchFamily="34" charset="-122"/>
                <a:cs typeface="Noto Sans" pitchFamily="34" charset="-120"/>
              </a:rPr>
              <a:t>Análisis e Interpretación Financiera</a:t>
            </a:r>
            <a:endParaRPr lang="en-US" sz="1046"/>
          </a:p>
        </p:txBody>
      </p:sp>
      <p:sp>
        <p:nvSpPr>
          <p:cNvPr id="14" name="Shape 10"/>
          <p:cNvSpPr/>
          <p:nvPr/>
        </p:nvSpPr>
        <p:spPr>
          <a:xfrm>
            <a:off x="285750" y="2169300"/>
            <a:ext cx="214313" cy="214313"/>
          </a:xfrm>
          <a:prstGeom prst="ellipse">
            <a:avLst/>
          </a:prstGeom>
          <a:solidFill>
            <a:srgbClr val="1A365D"/>
          </a:solidFill>
          <a:ln/>
        </p:spPr>
      </p:sp>
      <p:sp>
        <p:nvSpPr>
          <p:cNvPr id="15" name="Text 11"/>
          <p:cNvSpPr/>
          <p:nvPr/>
        </p:nvSpPr>
        <p:spPr>
          <a:xfrm>
            <a:off x="285750" y="2169300"/>
            <a:ext cx="214313" cy="214313"/>
          </a:xfrm>
          <a:prstGeom prst="rect">
            <a:avLst/>
          </a:prstGeom>
          <a:noFill/>
          <a:ln/>
        </p:spPr>
        <p:txBody>
          <a:bodyPr wrap="none" lIns="0" tIns="0" rIns="0" bIns="0" rtlCol="0" anchor="ctr">
            <a:spAutoFit/>
          </a:bodyPr>
          <a:lstStyle/>
          <a:p>
            <a:pPr marL="0" indent="0" algn="ctr">
              <a:buNone/>
            </a:pPr>
            <a:r>
              <a:rPr lang="en-US" sz="837">
                <a:solidFill>
                  <a:srgbClr val="FFFFFF"/>
                </a:solidFill>
                <a:latin typeface="Noto Sans" pitchFamily="34" charset="0"/>
                <a:ea typeface="Noto Sans" pitchFamily="34" charset="-122"/>
                <a:cs typeface="Noto Sans" pitchFamily="34" charset="-120"/>
              </a:rPr>
              <a:t>4</a:t>
            </a:r>
            <a:endParaRPr lang="en-US" sz="837"/>
          </a:p>
        </p:txBody>
      </p:sp>
      <p:sp>
        <p:nvSpPr>
          <p:cNvPr id="16" name="Text 12"/>
          <p:cNvSpPr/>
          <p:nvPr/>
        </p:nvSpPr>
        <p:spPr>
          <a:xfrm>
            <a:off x="607219" y="2176444"/>
            <a:ext cx="2441600" cy="200025"/>
          </a:xfrm>
          <a:prstGeom prst="rect">
            <a:avLst/>
          </a:prstGeom>
          <a:noFill/>
          <a:ln/>
        </p:spPr>
        <p:txBody>
          <a:bodyPr wrap="none" lIns="0" tIns="0" rIns="0" bIns="0" rtlCol="0" anchor="ctr">
            <a:spAutoFit/>
          </a:bodyPr>
          <a:lstStyle/>
          <a:p>
            <a:pPr marL="0" indent="0">
              <a:buNone/>
            </a:pPr>
            <a:r>
              <a:rPr lang="en-US" sz="1046">
                <a:solidFill>
                  <a:srgbClr val="333333"/>
                </a:solidFill>
                <a:latin typeface="Noto Sans" pitchFamily="34" charset="0"/>
                <a:ea typeface="Noto Sans" pitchFamily="34" charset="-122"/>
                <a:cs typeface="Noto Sans" pitchFamily="34" charset="-120"/>
              </a:rPr>
              <a:t>Herramientas del Análisis Financiero</a:t>
            </a:r>
            <a:endParaRPr lang="en-US" sz="1046"/>
          </a:p>
        </p:txBody>
      </p:sp>
      <p:sp>
        <p:nvSpPr>
          <p:cNvPr id="17" name="Shape 13"/>
          <p:cNvSpPr/>
          <p:nvPr/>
        </p:nvSpPr>
        <p:spPr>
          <a:xfrm>
            <a:off x="285750" y="2555063"/>
            <a:ext cx="214313" cy="214313"/>
          </a:xfrm>
          <a:prstGeom prst="ellipse">
            <a:avLst/>
          </a:prstGeom>
          <a:solidFill>
            <a:srgbClr val="1A365D"/>
          </a:solidFill>
          <a:ln/>
        </p:spPr>
      </p:sp>
      <p:sp>
        <p:nvSpPr>
          <p:cNvPr id="18" name="Text 14"/>
          <p:cNvSpPr/>
          <p:nvPr/>
        </p:nvSpPr>
        <p:spPr>
          <a:xfrm>
            <a:off x="285750" y="2555063"/>
            <a:ext cx="214313" cy="214313"/>
          </a:xfrm>
          <a:prstGeom prst="rect">
            <a:avLst/>
          </a:prstGeom>
          <a:noFill/>
          <a:ln/>
        </p:spPr>
        <p:txBody>
          <a:bodyPr wrap="none" lIns="0" tIns="0" rIns="0" bIns="0" rtlCol="0" anchor="ctr">
            <a:spAutoFit/>
          </a:bodyPr>
          <a:lstStyle/>
          <a:p>
            <a:pPr marL="0" indent="0" algn="ctr">
              <a:buNone/>
            </a:pPr>
            <a:r>
              <a:rPr lang="en-US" sz="837">
                <a:solidFill>
                  <a:srgbClr val="FFFFFF"/>
                </a:solidFill>
                <a:latin typeface="Noto Sans" pitchFamily="34" charset="0"/>
                <a:ea typeface="Noto Sans" pitchFamily="34" charset="-122"/>
                <a:cs typeface="Noto Sans" pitchFamily="34" charset="-120"/>
              </a:rPr>
              <a:t>5</a:t>
            </a:r>
            <a:endParaRPr lang="en-US" sz="837"/>
          </a:p>
        </p:txBody>
      </p:sp>
      <p:sp>
        <p:nvSpPr>
          <p:cNvPr id="19" name="Text 15"/>
          <p:cNvSpPr/>
          <p:nvPr/>
        </p:nvSpPr>
        <p:spPr>
          <a:xfrm>
            <a:off x="607219" y="2562206"/>
            <a:ext cx="1686790" cy="200025"/>
          </a:xfrm>
          <a:prstGeom prst="rect">
            <a:avLst/>
          </a:prstGeom>
          <a:noFill/>
          <a:ln/>
        </p:spPr>
        <p:txBody>
          <a:bodyPr wrap="none" lIns="0" tIns="0" rIns="0" bIns="0" rtlCol="0" anchor="ctr">
            <a:spAutoFit/>
          </a:bodyPr>
          <a:lstStyle/>
          <a:p>
            <a:pPr marL="0" indent="0">
              <a:buNone/>
            </a:pPr>
            <a:r>
              <a:rPr lang="en-US" sz="1046">
                <a:solidFill>
                  <a:srgbClr val="333333"/>
                </a:solidFill>
                <a:latin typeface="Noto Sans" pitchFamily="34" charset="0"/>
                <a:ea typeface="Noto Sans" pitchFamily="34" charset="-122"/>
                <a:cs typeface="Noto Sans" pitchFamily="34" charset="-120"/>
              </a:rPr>
              <a:t>Análisis Vertical (Estático)</a:t>
            </a:r>
            <a:endParaRPr lang="en-US" sz="1046"/>
          </a:p>
        </p:txBody>
      </p:sp>
      <p:sp>
        <p:nvSpPr>
          <p:cNvPr id="20" name="Shape 16"/>
          <p:cNvSpPr/>
          <p:nvPr/>
        </p:nvSpPr>
        <p:spPr>
          <a:xfrm>
            <a:off x="285750" y="2940825"/>
            <a:ext cx="214313" cy="214313"/>
          </a:xfrm>
          <a:prstGeom prst="ellipse">
            <a:avLst/>
          </a:prstGeom>
          <a:solidFill>
            <a:srgbClr val="1A365D"/>
          </a:solidFill>
          <a:ln/>
        </p:spPr>
      </p:sp>
      <p:sp>
        <p:nvSpPr>
          <p:cNvPr id="21" name="Text 17"/>
          <p:cNvSpPr/>
          <p:nvPr/>
        </p:nvSpPr>
        <p:spPr>
          <a:xfrm>
            <a:off x="285750" y="2940825"/>
            <a:ext cx="214313" cy="214313"/>
          </a:xfrm>
          <a:prstGeom prst="rect">
            <a:avLst/>
          </a:prstGeom>
          <a:noFill/>
          <a:ln/>
        </p:spPr>
        <p:txBody>
          <a:bodyPr wrap="none" lIns="0" tIns="0" rIns="0" bIns="0" rtlCol="0" anchor="ctr">
            <a:spAutoFit/>
          </a:bodyPr>
          <a:lstStyle/>
          <a:p>
            <a:pPr marL="0" indent="0" algn="ctr">
              <a:buNone/>
            </a:pPr>
            <a:r>
              <a:rPr lang="en-US" sz="837">
                <a:solidFill>
                  <a:srgbClr val="FFFFFF"/>
                </a:solidFill>
                <a:latin typeface="Noto Sans" pitchFamily="34" charset="0"/>
                <a:ea typeface="Noto Sans" pitchFamily="34" charset="-122"/>
                <a:cs typeface="Noto Sans" pitchFamily="34" charset="-120"/>
              </a:rPr>
              <a:t>6</a:t>
            </a:r>
            <a:endParaRPr lang="en-US" sz="837"/>
          </a:p>
        </p:txBody>
      </p:sp>
      <p:sp>
        <p:nvSpPr>
          <p:cNvPr id="22" name="Text 18"/>
          <p:cNvSpPr/>
          <p:nvPr/>
        </p:nvSpPr>
        <p:spPr>
          <a:xfrm>
            <a:off x="607219" y="2947969"/>
            <a:ext cx="2229855" cy="200025"/>
          </a:xfrm>
          <a:prstGeom prst="rect">
            <a:avLst/>
          </a:prstGeom>
          <a:noFill/>
          <a:ln/>
        </p:spPr>
        <p:txBody>
          <a:bodyPr wrap="none" lIns="0" tIns="0" rIns="0" bIns="0" rtlCol="0" anchor="ctr">
            <a:spAutoFit/>
          </a:bodyPr>
          <a:lstStyle/>
          <a:p>
            <a:pPr marL="0" indent="0">
              <a:buNone/>
            </a:pPr>
            <a:r>
              <a:rPr lang="en-US" sz="1046">
                <a:solidFill>
                  <a:srgbClr val="333333"/>
                </a:solidFill>
                <a:latin typeface="Noto Sans" pitchFamily="34" charset="0"/>
                <a:ea typeface="Noto Sans" pitchFamily="34" charset="-122"/>
                <a:cs typeface="Noto Sans" pitchFamily="34" charset="-120"/>
              </a:rPr>
              <a:t>Ejemplo Práctico: Análisis Vertical</a:t>
            </a:r>
            <a:endParaRPr lang="en-US" sz="1046"/>
          </a:p>
        </p:txBody>
      </p:sp>
      <p:sp>
        <p:nvSpPr>
          <p:cNvPr id="23" name="Shape 19"/>
          <p:cNvSpPr/>
          <p:nvPr/>
        </p:nvSpPr>
        <p:spPr>
          <a:xfrm>
            <a:off x="4857750" y="1012013"/>
            <a:ext cx="214313" cy="214313"/>
          </a:xfrm>
          <a:prstGeom prst="ellipse">
            <a:avLst/>
          </a:prstGeom>
          <a:solidFill>
            <a:srgbClr val="1A365D"/>
          </a:solidFill>
          <a:ln/>
        </p:spPr>
      </p:sp>
      <p:sp>
        <p:nvSpPr>
          <p:cNvPr id="24" name="Text 20"/>
          <p:cNvSpPr/>
          <p:nvPr/>
        </p:nvSpPr>
        <p:spPr>
          <a:xfrm>
            <a:off x="4857750" y="1012013"/>
            <a:ext cx="214313" cy="214313"/>
          </a:xfrm>
          <a:prstGeom prst="rect">
            <a:avLst/>
          </a:prstGeom>
          <a:noFill/>
          <a:ln/>
        </p:spPr>
        <p:txBody>
          <a:bodyPr wrap="none" lIns="0" tIns="0" rIns="0" bIns="0" rtlCol="0" anchor="ctr">
            <a:spAutoFit/>
          </a:bodyPr>
          <a:lstStyle/>
          <a:p>
            <a:pPr marL="0" indent="0" algn="ctr">
              <a:buNone/>
            </a:pPr>
            <a:r>
              <a:rPr lang="en-US" sz="837">
                <a:solidFill>
                  <a:srgbClr val="FFFFFF"/>
                </a:solidFill>
                <a:latin typeface="Noto Sans" pitchFamily="34" charset="0"/>
                <a:ea typeface="Noto Sans" pitchFamily="34" charset="-122"/>
                <a:cs typeface="Noto Sans" pitchFamily="34" charset="-120"/>
              </a:rPr>
              <a:t>7</a:t>
            </a:r>
            <a:endParaRPr lang="en-US" sz="837"/>
          </a:p>
        </p:txBody>
      </p:sp>
      <p:sp>
        <p:nvSpPr>
          <p:cNvPr id="25" name="Text 21"/>
          <p:cNvSpPr/>
          <p:nvPr/>
        </p:nvSpPr>
        <p:spPr>
          <a:xfrm>
            <a:off x="5179219" y="1019156"/>
            <a:ext cx="2000976" cy="200025"/>
          </a:xfrm>
          <a:prstGeom prst="rect">
            <a:avLst/>
          </a:prstGeom>
          <a:noFill/>
          <a:ln/>
        </p:spPr>
        <p:txBody>
          <a:bodyPr wrap="none" lIns="0" tIns="0" rIns="0" bIns="0" rtlCol="0" anchor="ctr">
            <a:spAutoFit/>
          </a:bodyPr>
          <a:lstStyle/>
          <a:p>
            <a:pPr marL="0" indent="0">
              <a:buNone/>
            </a:pPr>
            <a:r>
              <a:rPr lang="en-US" sz="1046">
                <a:solidFill>
                  <a:srgbClr val="333333"/>
                </a:solidFill>
                <a:latin typeface="Noto Sans" pitchFamily="34" charset="0"/>
                <a:ea typeface="Noto Sans" pitchFamily="34" charset="-122"/>
                <a:cs typeface="Noto Sans" pitchFamily="34" charset="-120"/>
              </a:rPr>
              <a:t>Análisis Horizontal (Dinámico)</a:t>
            </a:r>
            <a:endParaRPr lang="en-US" sz="1046"/>
          </a:p>
        </p:txBody>
      </p:sp>
      <p:sp>
        <p:nvSpPr>
          <p:cNvPr id="26" name="Shape 22"/>
          <p:cNvSpPr/>
          <p:nvPr/>
        </p:nvSpPr>
        <p:spPr>
          <a:xfrm>
            <a:off x="4857750" y="1397775"/>
            <a:ext cx="214313" cy="214313"/>
          </a:xfrm>
          <a:prstGeom prst="ellipse">
            <a:avLst/>
          </a:prstGeom>
          <a:solidFill>
            <a:srgbClr val="1A365D"/>
          </a:solidFill>
          <a:ln/>
        </p:spPr>
      </p:sp>
      <p:sp>
        <p:nvSpPr>
          <p:cNvPr id="27" name="Text 23"/>
          <p:cNvSpPr/>
          <p:nvPr/>
        </p:nvSpPr>
        <p:spPr>
          <a:xfrm>
            <a:off x="4857750" y="1397775"/>
            <a:ext cx="214313" cy="214313"/>
          </a:xfrm>
          <a:prstGeom prst="rect">
            <a:avLst/>
          </a:prstGeom>
          <a:noFill/>
          <a:ln/>
        </p:spPr>
        <p:txBody>
          <a:bodyPr wrap="none" lIns="0" tIns="0" rIns="0" bIns="0" rtlCol="0" anchor="ctr">
            <a:spAutoFit/>
          </a:bodyPr>
          <a:lstStyle/>
          <a:p>
            <a:pPr marL="0" indent="0" algn="ctr">
              <a:buNone/>
            </a:pPr>
            <a:r>
              <a:rPr lang="en-US" sz="837">
                <a:solidFill>
                  <a:srgbClr val="FFFFFF"/>
                </a:solidFill>
                <a:latin typeface="Noto Sans" pitchFamily="34" charset="0"/>
                <a:ea typeface="Noto Sans" pitchFamily="34" charset="-122"/>
                <a:cs typeface="Noto Sans" pitchFamily="34" charset="-120"/>
              </a:rPr>
              <a:t>8</a:t>
            </a:r>
            <a:endParaRPr lang="en-US" sz="837"/>
          </a:p>
        </p:txBody>
      </p:sp>
      <p:sp>
        <p:nvSpPr>
          <p:cNvPr id="28" name="Text 24"/>
          <p:cNvSpPr/>
          <p:nvPr/>
        </p:nvSpPr>
        <p:spPr>
          <a:xfrm>
            <a:off x="5179219" y="1404919"/>
            <a:ext cx="2432028" cy="200025"/>
          </a:xfrm>
          <a:prstGeom prst="rect">
            <a:avLst/>
          </a:prstGeom>
          <a:noFill/>
          <a:ln/>
        </p:spPr>
        <p:txBody>
          <a:bodyPr wrap="none" lIns="0" tIns="0" rIns="0" bIns="0" rtlCol="0" anchor="ctr">
            <a:spAutoFit/>
          </a:bodyPr>
          <a:lstStyle/>
          <a:p>
            <a:pPr marL="0" indent="0">
              <a:buNone/>
            </a:pPr>
            <a:r>
              <a:rPr lang="en-US" sz="1046">
                <a:solidFill>
                  <a:srgbClr val="333333"/>
                </a:solidFill>
                <a:latin typeface="Noto Sans" pitchFamily="34" charset="0"/>
                <a:ea typeface="Noto Sans" pitchFamily="34" charset="-122"/>
                <a:cs typeface="Noto Sans" pitchFamily="34" charset="-120"/>
              </a:rPr>
              <a:t>Ejemplo Práctico: Análisis Horizontal</a:t>
            </a:r>
            <a:endParaRPr lang="en-US" sz="1046"/>
          </a:p>
        </p:txBody>
      </p:sp>
      <p:sp>
        <p:nvSpPr>
          <p:cNvPr id="29" name="Shape 25"/>
          <p:cNvSpPr/>
          <p:nvPr/>
        </p:nvSpPr>
        <p:spPr>
          <a:xfrm>
            <a:off x="4857750" y="1783538"/>
            <a:ext cx="214313" cy="214313"/>
          </a:xfrm>
          <a:prstGeom prst="ellipse">
            <a:avLst/>
          </a:prstGeom>
          <a:solidFill>
            <a:srgbClr val="1A365D"/>
          </a:solidFill>
          <a:ln/>
        </p:spPr>
      </p:sp>
      <p:sp>
        <p:nvSpPr>
          <p:cNvPr id="30" name="Text 26"/>
          <p:cNvSpPr/>
          <p:nvPr/>
        </p:nvSpPr>
        <p:spPr>
          <a:xfrm>
            <a:off x="4857750" y="1783538"/>
            <a:ext cx="214313" cy="214313"/>
          </a:xfrm>
          <a:prstGeom prst="rect">
            <a:avLst/>
          </a:prstGeom>
          <a:noFill/>
          <a:ln/>
        </p:spPr>
        <p:txBody>
          <a:bodyPr wrap="none" lIns="0" tIns="0" rIns="0" bIns="0" rtlCol="0" anchor="ctr">
            <a:spAutoFit/>
          </a:bodyPr>
          <a:lstStyle/>
          <a:p>
            <a:pPr marL="0" indent="0" algn="ctr">
              <a:buNone/>
            </a:pPr>
            <a:r>
              <a:rPr lang="en-US" sz="837">
                <a:solidFill>
                  <a:srgbClr val="FFFFFF"/>
                </a:solidFill>
                <a:latin typeface="Noto Sans" pitchFamily="34" charset="0"/>
                <a:ea typeface="Noto Sans" pitchFamily="34" charset="-122"/>
                <a:cs typeface="Noto Sans" pitchFamily="34" charset="-120"/>
              </a:rPr>
              <a:t>9</a:t>
            </a:r>
            <a:endParaRPr lang="en-US" sz="837"/>
          </a:p>
        </p:txBody>
      </p:sp>
      <p:sp>
        <p:nvSpPr>
          <p:cNvPr id="31" name="Text 27"/>
          <p:cNvSpPr/>
          <p:nvPr/>
        </p:nvSpPr>
        <p:spPr>
          <a:xfrm>
            <a:off x="5179219" y="1790681"/>
            <a:ext cx="2963373" cy="200025"/>
          </a:xfrm>
          <a:prstGeom prst="rect">
            <a:avLst/>
          </a:prstGeom>
          <a:noFill/>
          <a:ln/>
        </p:spPr>
        <p:txBody>
          <a:bodyPr wrap="none" lIns="0" tIns="0" rIns="0" bIns="0" rtlCol="0" anchor="ctr">
            <a:spAutoFit/>
          </a:bodyPr>
          <a:lstStyle/>
          <a:p>
            <a:pPr marL="0" indent="0">
              <a:buNone/>
            </a:pPr>
            <a:r>
              <a:rPr lang="en-US" sz="1046">
                <a:solidFill>
                  <a:srgbClr val="333333"/>
                </a:solidFill>
                <a:latin typeface="Noto Sans" pitchFamily="34" charset="0"/>
                <a:ea typeface="Noto Sans" pitchFamily="34" charset="-122"/>
                <a:cs typeface="Noto Sans" pitchFamily="34" charset="-120"/>
              </a:rPr>
              <a:t>Comparación: Análisis Vertical vs. Horizontal</a:t>
            </a:r>
            <a:endParaRPr lang="en-US" sz="1046"/>
          </a:p>
        </p:txBody>
      </p:sp>
      <p:sp>
        <p:nvSpPr>
          <p:cNvPr id="32" name="Shape 28"/>
          <p:cNvSpPr/>
          <p:nvPr/>
        </p:nvSpPr>
        <p:spPr>
          <a:xfrm>
            <a:off x="4857750" y="2169300"/>
            <a:ext cx="214313" cy="214313"/>
          </a:xfrm>
          <a:prstGeom prst="ellipse">
            <a:avLst/>
          </a:prstGeom>
          <a:solidFill>
            <a:srgbClr val="1A365D"/>
          </a:solidFill>
          <a:ln/>
        </p:spPr>
      </p:sp>
      <p:sp>
        <p:nvSpPr>
          <p:cNvPr id="33" name="Text 29"/>
          <p:cNvSpPr/>
          <p:nvPr/>
        </p:nvSpPr>
        <p:spPr>
          <a:xfrm>
            <a:off x="4857750" y="2169300"/>
            <a:ext cx="214313" cy="214313"/>
          </a:xfrm>
          <a:prstGeom prst="rect">
            <a:avLst/>
          </a:prstGeom>
          <a:noFill/>
          <a:ln/>
        </p:spPr>
        <p:txBody>
          <a:bodyPr wrap="none" lIns="0" tIns="0" rIns="0" bIns="0" rtlCol="0" anchor="ctr">
            <a:spAutoFit/>
          </a:bodyPr>
          <a:lstStyle/>
          <a:p>
            <a:pPr marL="0" indent="0" algn="ctr">
              <a:buNone/>
            </a:pPr>
            <a:r>
              <a:rPr lang="en-US" sz="837">
                <a:solidFill>
                  <a:srgbClr val="FFFFFF"/>
                </a:solidFill>
                <a:latin typeface="Noto Sans" pitchFamily="34" charset="0"/>
                <a:ea typeface="Noto Sans" pitchFamily="34" charset="-122"/>
                <a:cs typeface="Noto Sans" pitchFamily="34" charset="-120"/>
              </a:rPr>
              <a:t>10</a:t>
            </a:r>
            <a:endParaRPr lang="en-US" sz="837"/>
          </a:p>
        </p:txBody>
      </p:sp>
      <p:sp>
        <p:nvSpPr>
          <p:cNvPr id="34" name="Text 30"/>
          <p:cNvSpPr/>
          <p:nvPr/>
        </p:nvSpPr>
        <p:spPr>
          <a:xfrm>
            <a:off x="5179219" y="2176444"/>
            <a:ext cx="2342006" cy="200025"/>
          </a:xfrm>
          <a:prstGeom prst="rect">
            <a:avLst/>
          </a:prstGeom>
          <a:noFill/>
          <a:ln/>
        </p:spPr>
        <p:txBody>
          <a:bodyPr wrap="none" lIns="0" tIns="0" rIns="0" bIns="0" rtlCol="0" anchor="ctr">
            <a:spAutoFit/>
          </a:bodyPr>
          <a:lstStyle/>
          <a:p>
            <a:pPr marL="0" indent="0">
              <a:buNone/>
            </a:pPr>
            <a:r>
              <a:rPr lang="en-US" sz="1046">
                <a:solidFill>
                  <a:srgbClr val="333333"/>
                </a:solidFill>
                <a:latin typeface="Noto Sans" pitchFamily="34" charset="0"/>
                <a:ea typeface="Noto Sans" pitchFamily="34" charset="-122"/>
                <a:cs typeface="Noto Sans" pitchFamily="34" charset="-120"/>
              </a:rPr>
              <a:t>Aplicaciones Prácticas Combinadas</a:t>
            </a:r>
            <a:endParaRPr lang="en-US" sz="1046"/>
          </a:p>
        </p:txBody>
      </p:sp>
      <p:sp>
        <p:nvSpPr>
          <p:cNvPr id="35" name="Shape 31"/>
          <p:cNvSpPr/>
          <p:nvPr/>
        </p:nvSpPr>
        <p:spPr>
          <a:xfrm>
            <a:off x="4857750" y="2555063"/>
            <a:ext cx="214313" cy="214313"/>
          </a:xfrm>
          <a:prstGeom prst="ellipse">
            <a:avLst/>
          </a:prstGeom>
          <a:solidFill>
            <a:srgbClr val="1A365D"/>
          </a:solidFill>
          <a:ln/>
        </p:spPr>
      </p:sp>
      <p:sp>
        <p:nvSpPr>
          <p:cNvPr id="36" name="Text 32"/>
          <p:cNvSpPr/>
          <p:nvPr/>
        </p:nvSpPr>
        <p:spPr>
          <a:xfrm>
            <a:off x="4857750" y="2555063"/>
            <a:ext cx="214313" cy="214313"/>
          </a:xfrm>
          <a:prstGeom prst="rect">
            <a:avLst/>
          </a:prstGeom>
          <a:noFill/>
          <a:ln/>
        </p:spPr>
        <p:txBody>
          <a:bodyPr wrap="none" lIns="0" tIns="0" rIns="0" bIns="0" rtlCol="0" anchor="ctr">
            <a:spAutoFit/>
          </a:bodyPr>
          <a:lstStyle/>
          <a:p>
            <a:pPr marL="0" indent="0" algn="ctr">
              <a:buNone/>
            </a:pPr>
            <a:r>
              <a:rPr lang="en-US" sz="837">
                <a:solidFill>
                  <a:srgbClr val="FFFFFF"/>
                </a:solidFill>
                <a:latin typeface="Noto Sans" pitchFamily="34" charset="0"/>
                <a:ea typeface="Noto Sans" pitchFamily="34" charset="-122"/>
                <a:cs typeface="Noto Sans" pitchFamily="34" charset="-120"/>
              </a:rPr>
              <a:t>11</a:t>
            </a:r>
            <a:endParaRPr lang="en-US" sz="837"/>
          </a:p>
        </p:txBody>
      </p:sp>
      <p:sp>
        <p:nvSpPr>
          <p:cNvPr id="37" name="Text 33"/>
          <p:cNvSpPr/>
          <p:nvPr/>
        </p:nvSpPr>
        <p:spPr>
          <a:xfrm>
            <a:off x="5179219" y="2562206"/>
            <a:ext cx="887834" cy="200025"/>
          </a:xfrm>
          <a:prstGeom prst="rect">
            <a:avLst/>
          </a:prstGeom>
          <a:noFill/>
          <a:ln/>
        </p:spPr>
        <p:txBody>
          <a:bodyPr wrap="none" lIns="0" tIns="0" rIns="0" bIns="0" rtlCol="0" anchor="ctr">
            <a:spAutoFit/>
          </a:bodyPr>
          <a:lstStyle/>
          <a:p>
            <a:pPr marL="0" indent="0">
              <a:buNone/>
            </a:pPr>
            <a:r>
              <a:rPr lang="en-US" sz="1046">
                <a:solidFill>
                  <a:srgbClr val="333333"/>
                </a:solidFill>
                <a:latin typeface="Noto Sans" pitchFamily="34" charset="0"/>
                <a:ea typeface="Noto Sans" pitchFamily="34" charset="-122"/>
                <a:cs typeface="Noto Sans" pitchFamily="34" charset="-120"/>
              </a:rPr>
              <a:t>Conclusiones</a:t>
            </a:r>
            <a:endParaRPr lang="en-US" sz="1046"/>
          </a:p>
        </p:txBody>
      </p:sp>
      <p:sp>
        <p:nvSpPr>
          <p:cNvPr id="38" name="Shape 34"/>
          <p:cNvSpPr/>
          <p:nvPr/>
        </p:nvSpPr>
        <p:spPr>
          <a:xfrm>
            <a:off x="4857750" y="2940825"/>
            <a:ext cx="214313" cy="214313"/>
          </a:xfrm>
          <a:prstGeom prst="ellipse">
            <a:avLst/>
          </a:prstGeom>
          <a:solidFill>
            <a:srgbClr val="1A365D"/>
          </a:solidFill>
          <a:ln/>
        </p:spPr>
      </p:sp>
      <p:sp>
        <p:nvSpPr>
          <p:cNvPr id="39" name="Text 35"/>
          <p:cNvSpPr/>
          <p:nvPr/>
        </p:nvSpPr>
        <p:spPr>
          <a:xfrm>
            <a:off x="4857750" y="2940825"/>
            <a:ext cx="214313" cy="214313"/>
          </a:xfrm>
          <a:prstGeom prst="rect">
            <a:avLst/>
          </a:prstGeom>
          <a:noFill/>
          <a:ln/>
        </p:spPr>
        <p:txBody>
          <a:bodyPr wrap="none" lIns="0" tIns="0" rIns="0" bIns="0" rtlCol="0" anchor="ctr">
            <a:spAutoFit/>
          </a:bodyPr>
          <a:lstStyle/>
          <a:p>
            <a:pPr marL="0" indent="0" algn="ctr">
              <a:buNone/>
            </a:pPr>
            <a:r>
              <a:rPr lang="en-US" sz="837">
                <a:solidFill>
                  <a:srgbClr val="FFFFFF"/>
                </a:solidFill>
                <a:latin typeface="Noto Sans" pitchFamily="34" charset="0"/>
                <a:ea typeface="Noto Sans" pitchFamily="34" charset="-122"/>
                <a:cs typeface="Noto Sans" pitchFamily="34" charset="-120"/>
              </a:rPr>
              <a:t>12</a:t>
            </a:r>
            <a:endParaRPr lang="en-US" sz="837"/>
          </a:p>
        </p:txBody>
      </p:sp>
      <p:sp>
        <p:nvSpPr>
          <p:cNvPr id="40" name="Text 36"/>
          <p:cNvSpPr/>
          <p:nvPr/>
        </p:nvSpPr>
        <p:spPr>
          <a:xfrm>
            <a:off x="5179219" y="2947969"/>
            <a:ext cx="2333439" cy="200025"/>
          </a:xfrm>
          <a:prstGeom prst="rect">
            <a:avLst/>
          </a:prstGeom>
          <a:noFill/>
          <a:ln/>
        </p:spPr>
        <p:txBody>
          <a:bodyPr wrap="none" lIns="0" tIns="0" rIns="0" bIns="0" rtlCol="0" anchor="ctr">
            <a:spAutoFit/>
          </a:bodyPr>
          <a:lstStyle/>
          <a:p>
            <a:pPr marL="0" indent="0">
              <a:buNone/>
            </a:pPr>
            <a:r>
              <a:rPr lang="en-US" sz="1046">
                <a:solidFill>
                  <a:srgbClr val="333333"/>
                </a:solidFill>
                <a:latin typeface="Noto Sans" pitchFamily="34" charset="0"/>
                <a:ea typeface="Noto Sans" pitchFamily="34" charset="-122"/>
                <a:cs typeface="Noto Sans" pitchFamily="34" charset="-120"/>
              </a:rPr>
              <a:t>Referencias y Recursos Adicionales</a:t>
            </a:r>
            <a:endParaRPr lang="en-US" sz="1046"/>
          </a:p>
        </p:txBody>
      </p:sp>
      <p:pic>
        <p:nvPicPr>
          <p:cNvPr id="41" name="Image 2" descr="preencoded.png"/>
          <p:cNvPicPr>
            <a:picLocks noChangeAspect="1"/>
          </p:cNvPicPr>
          <p:nvPr/>
        </p:nvPicPr>
        <p:blipFill>
          <a:blip r:embed="rId5"/>
          <a:stretch>
            <a:fillRect/>
          </a:stretch>
        </p:blipFill>
        <p:spPr>
          <a:xfrm>
            <a:off x="8090297" y="4143375"/>
            <a:ext cx="482203" cy="428625"/>
          </a:xfrm>
          <a:prstGeom prst="rect">
            <a:avLst/>
          </a:prstGeom>
        </p:spPr>
      </p:pic>
      <p:sp>
        <p:nvSpPr>
          <p:cNvPr id="42" name="Text 37"/>
          <p:cNvSpPr/>
          <p:nvPr/>
        </p:nvSpPr>
        <p:spPr>
          <a:xfrm>
            <a:off x="8762451" y="4829175"/>
            <a:ext cx="238674" cy="171450"/>
          </a:xfrm>
          <a:prstGeom prst="rect">
            <a:avLst/>
          </a:prstGeom>
          <a:noFill/>
          <a:ln/>
        </p:spPr>
        <p:txBody>
          <a:bodyPr wrap="none" lIns="0" tIns="0" rIns="0" bIns="0" rtlCol="0" anchor="ctr">
            <a:spAutoFit/>
          </a:bodyPr>
          <a:lstStyle/>
          <a:p>
            <a:pPr marL="0" indent="0">
              <a:buNone/>
            </a:pPr>
            <a:r>
              <a:rPr lang="en-US" sz="837">
                <a:solidFill>
                  <a:srgbClr val="6B7280"/>
                </a:solidFill>
                <a:latin typeface="Noto Sans" pitchFamily="34" charset="0"/>
                <a:ea typeface="Noto Sans" pitchFamily="34" charset="-122"/>
                <a:cs typeface="Noto Sans" pitchFamily="34" charset="-120"/>
              </a:rPr>
              <a:t>2/12</a:t>
            </a:r>
            <a:endParaRPr lang="en-US" sz="837"/>
          </a:p>
        </p:txBody>
      </p:sp>
      <p:sp>
        <p:nvSpPr>
          <p:cNvPr id="43" name="Shape 38"/>
          <p:cNvSpPr/>
          <p:nvPr/>
        </p:nvSpPr>
        <p:spPr>
          <a:xfrm>
            <a:off x="0" y="5107781"/>
            <a:ext cx="761674" cy="35719"/>
          </a:xfrm>
          <a:prstGeom prst="rect">
            <a:avLst/>
          </a:prstGeom>
          <a:solidFill>
            <a:srgbClr val="2ECC71"/>
          </a:solidFill>
          <a:ln/>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144000" cy="5143500"/>
          </a:xfrm>
          <a:prstGeom prst="rect">
            <a:avLst/>
          </a:prstGeom>
        </p:spPr>
      </p:pic>
      <p:pic>
        <p:nvPicPr>
          <p:cNvPr id="3" name="Image 1" descr="preencoded.png"/>
          <p:cNvPicPr>
            <a:picLocks noChangeAspect="1"/>
          </p:cNvPicPr>
          <p:nvPr/>
        </p:nvPicPr>
        <p:blipFill>
          <a:blip r:embed="rId4"/>
          <a:stretch>
            <a:fillRect/>
          </a:stretch>
        </p:blipFill>
        <p:spPr>
          <a:xfrm>
            <a:off x="285750" y="285750"/>
            <a:ext cx="1285875" cy="396478"/>
          </a:xfrm>
          <a:prstGeom prst="rect">
            <a:avLst/>
          </a:prstGeom>
        </p:spPr>
      </p:pic>
      <p:sp>
        <p:nvSpPr>
          <p:cNvPr id="4" name="Text 0"/>
          <p:cNvSpPr/>
          <p:nvPr/>
        </p:nvSpPr>
        <p:spPr>
          <a:xfrm>
            <a:off x="2891433" y="341114"/>
            <a:ext cx="4647009" cy="285750"/>
          </a:xfrm>
          <a:prstGeom prst="rect">
            <a:avLst/>
          </a:prstGeom>
          <a:noFill/>
          <a:ln/>
        </p:spPr>
        <p:txBody>
          <a:bodyPr wrap="none" lIns="0" tIns="0" rIns="0" bIns="0" rtlCol="0" anchor="ctr">
            <a:spAutoFit/>
          </a:bodyPr>
          <a:lstStyle/>
          <a:p>
            <a:pPr marL="0" indent="0">
              <a:buNone/>
            </a:pPr>
            <a:r>
              <a:rPr lang="en-US" sz="2025" b="1">
                <a:solidFill>
                  <a:srgbClr val="1A365D"/>
                </a:solidFill>
                <a:latin typeface="Montserrat" pitchFamily="34" charset="0"/>
                <a:ea typeface="Montserrat" pitchFamily="34" charset="-122"/>
                <a:cs typeface="Montserrat" pitchFamily="34" charset="-120"/>
              </a:rPr>
              <a:t>Introducción al Análisis Financiero</a:t>
            </a:r>
            <a:endParaRPr lang="en-US" sz="2025"/>
          </a:p>
        </p:txBody>
      </p:sp>
      <p:sp>
        <p:nvSpPr>
          <p:cNvPr id="5" name="Text 1"/>
          <p:cNvSpPr/>
          <p:nvPr/>
        </p:nvSpPr>
        <p:spPr>
          <a:xfrm>
            <a:off x="285750" y="910828"/>
            <a:ext cx="4000500" cy="228600"/>
          </a:xfrm>
          <a:prstGeom prst="rect">
            <a:avLst/>
          </a:prstGeom>
          <a:noFill/>
          <a:ln/>
        </p:spPr>
        <p:txBody>
          <a:bodyPr wrap="none" lIns="0" tIns="0" rIns="0" bIns="0" rtlCol="0" anchor="ctr">
            <a:spAutoFit/>
          </a:bodyPr>
          <a:lstStyle/>
          <a:p>
            <a:pPr marL="0" indent="0">
              <a:buNone/>
            </a:pPr>
            <a:r>
              <a:rPr lang="en-US" sz="1350" b="1">
                <a:solidFill>
                  <a:srgbClr val="4A90E2"/>
                </a:solidFill>
                <a:latin typeface="Montserrat" pitchFamily="34" charset="0"/>
                <a:ea typeface="Montserrat" pitchFamily="34" charset="-122"/>
                <a:cs typeface="Montserrat" pitchFamily="34" charset="-120"/>
              </a:rPr>
              <a:t>¿Qué es el Análisis Financiero?</a:t>
            </a:r>
            <a:endParaRPr lang="en-US" sz="1350"/>
          </a:p>
        </p:txBody>
      </p:sp>
      <p:sp>
        <p:nvSpPr>
          <p:cNvPr id="6" name="Text 2"/>
          <p:cNvSpPr/>
          <p:nvPr/>
        </p:nvSpPr>
        <p:spPr>
          <a:xfrm>
            <a:off x="285750" y="1253728"/>
            <a:ext cx="4000500" cy="617153"/>
          </a:xfrm>
          <a:prstGeom prst="rect">
            <a:avLst/>
          </a:prstGeom>
          <a:noFill/>
          <a:ln/>
        </p:spPr>
        <p:txBody>
          <a:bodyPr wrap="square" lIns="0" tIns="0" rIns="0" bIns="0" rtlCol="0" anchor="ctr">
            <a:spAutoFit/>
          </a:bodyPr>
          <a:lstStyle/>
          <a:p>
            <a:pPr marL="0" indent="0">
              <a:buNone/>
            </a:pPr>
            <a:r>
              <a:rPr lang="en-US" sz="942">
                <a:solidFill>
                  <a:srgbClr val="333333"/>
                </a:solidFill>
                <a:latin typeface="Open Sans" pitchFamily="34" charset="0"/>
                <a:ea typeface="Open Sans" pitchFamily="34" charset="-122"/>
                <a:cs typeface="Open Sans" pitchFamily="34" charset="-120"/>
              </a:rPr>
              <a:t> El análisis financiero es un proceso que comprende la interpretación, comparación y estudio de los estados financieros y datos operacionales de una empresa. </a:t>
            </a:r>
            <a:endParaRPr lang="en-US" sz="942"/>
          </a:p>
        </p:txBody>
      </p:sp>
      <p:sp>
        <p:nvSpPr>
          <p:cNvPr id="7" name="Shape 3"/>
          <p:cNvSpPr/>
          <p:nvPr/>
        </p:nvSpPr>
        <p:spPr>
          <a:xfrm>
            <a:off x="285750" y="2042331"/>
            <a:ext cx="4000500" cy="1051471"/>
          </a:xfrm>
          <a:prstGeom prst="rect">
            <a:avLst/>
          </a:prstGeom>
          <a:solidFill>
            <a:srgbClr val="2ECC71">
              <a:alpha val="10000"/>
            </a:srgbClr>
          </a:solidFill>
          <a:ln/>
        </p:spPr>
      </p:sp>
      <p:sp>
        <p:nvSpPr>
          <p:cNvPr id="8" name="Shape 4"/>
          <p:cNvSpPr/>
          <p:nvPr/>
        </p:nvSpPr>
        <p:spPr>
          <a:xfrm>
            <a:off x="285750" y="2042331"/>
            <a:ext cx="35719" cy="1051471"/>
          </a:xfrm>
          <a:prstGeom prst="rect">
            <a:avLst/>
          </a:prstGeom>
          <a:solidFill>
            <a:srgbClr val="2ECC71"/>
          </a:solidFill>
          <a:ln/>
        </p:spPr>
      </p:sp>
      <p:sp>
        <p:nvSpPr>
          <p:cNvPr id="9" name="Text 5"/>
          <p:cNvSpPr/>
          <p:nvPr/>
        </p:nvSpPr>
        <p:spPr>
          <a:xfrm>
            <a:off x="400050" y="2156631"/>
            <a:ext cx="3771900" cy="822871"/>
          </a:xfrm>
          <a:prstGeom prst="rect">
            <a:avLst/>
          </a:prstGeom>
          <a:noFill/>
          <a:ln/>
        </p:spPr>
        <p:txBody>
          <a:bodyPr wrap="square" lIns="0" tIns="0" rIns="0" bIns="0" rtlCol="0" anchor="ctr">
            <a:spAutoFit/>
          </a:bodyPr>
          <a:lstStyle/>
          <a:p>
            <a:pPr marL="0" indent="0">
              <a:buNone/>
            </a:pPr>
            <a:r>
              <a:rPr lang="en-US" sz="942" b="1">
                <a:solidFill>
                  <a:srgbClr val="333333"/>
                </a:solidFill>
                <a:latin typeface="Open Sans" pitchFamily="34" charset="0"/>
                <a:ea typeface="Open Sans" pitchFamily="34" charset="-122"/>
                <a:cs typeface="Open Sans" pitchFamily="34" charset="-120"/>
              </a:rPr>
              <a:t> "El análisis financiero sirve para examinar las relaciones entre los datos de los estados financieros principales, con la finalidad de evaluar la gestión y el grado de éxito alcanzado por la empresa." </a:t>
            </a:r>
            <a:endParaRPr lang="en-US" sz="942"/>
          </a:p>
        </p:txBody>
      </p:sp>
      <p:sp>
        <p:nvSpPr>
          <p:cNvPr id="10" name="Text 6"/>
          <p:cNvSpPr/>
          <p:nvPr/>
        </p:nvSpPr>
        <p:spPr>
          <a:xfrm>
            <a:off x="285750" y="3265252"/>
            <a:ext cx="4000500" cy="228600"/>
          </a:xfrm>
          <a:prstGeom prst="rect">
            <a:avLst/>
          </a:prstGeom>
          <a:noFill/>
          <a:ln/>
        </p:spPr>
        <p:txBody>
          <a:bodyPr wrap="none" lIns="0" tIns="0" rIns="0" bIns="0" rtlCol="0" anchor="ctr">
            <a:spAutoFit/>
          </a:bodyPr>
          <a:lstStyle/>
          <a:p>
            <a:pPr marL="0" indent="0">
              <a:buNone/>
            </a:pPr>
            <a:r>
              <a:rPr lang="en-US" sz="1350" b="1">
                <a:solidFill>
                  <a:srgbClr val="4A90E2"/>
                </a:solidFill>
                <a:latin typeface="Montserrat" pitchFamily="34" charset="0"/>
                <a:ea typeface="Montserrat" pitchFamily="34" charset="-122"/>
                <a:cs typeface="Montserrat" pitchFamily="34" charset="-120"/>
              </a:rPr>
              <a:t>Objetivos del Análisis Financiero</a:t>
            </a:r>
            <a:endParaRPr lang="en-US" sz="1350"/>
          </a:p>
        </p:txBody>
      </p:sp>
      <p:sp>
        <p:nvSpPr>
          <p:cNvPr id="11" name="Text 7"/>
          <p:cNvSpPr/>
          <p:nvPr/>
        </p:nvSpPr>
        <p:spPr>
          <a:xfrm>
            <a:off x="457200" y="3608152"/>
            <a:ext cx="3829050" cy="205718"/>
          </a:xfrm>
          <a:prstGeom prst="rect">
            <a:avLst/>
          </a:prstGeom>
          <a:noFill/>
          <a:ln/>
        </p:spPr>
        <p:txBody>
          <a:bodyPr wrap="none" lIns="0" tIns="0" rIns="0" bIns="0" rtlCol="0" anchor="ctr">
            <a:spAutoFit/>
          </a:bodyPr>
          <a:lstStyle/>
          <a:p>
            <a:pPr marL="0" indent="0" algn="l">
              <a:buNone/>
            </a:pPr>
            <a:r>
              <a:rPr lang="en-US" sz="942">
                <a:solidFill>
                  <a:srgbClr val="333333"/>
                </a:solidFill>
                <a:latin typeface="Open Sans" pitchFamily="34" charset="0"/>
                <a:ea typeface="Open Sans" pitchFamily="34" charset="-122"/>
                <a:cs typeface="Open Sans" pitchFamily="34" charset="-120"/>
              </a:rPr>
              <a:t>Evaluar el desempeño financiero y operacional</a:t>
            </a:r>
            <a:endParaRPr lang="en-US" sz="942"/>
          </a:p>
        </p:txBody>
      </p:sp>
      <p:sp>
        <p:nvSpPr>
          <p:cNvPr id="12" name="Text 8"/>
          <p:cNvSpPr/>
          <p:nvPr/>
        </p:nvSpPr>
        <p:spPr>
          <a:xfrm>
            <a:off x="457200" y="3871020"/>
            <a:ext cx="3829050" cy="205718"/>
          </a:xfrm>
          <a:prstGeom prst="rect">
            <a:avLst/>
          </a:prstGeom>
          <a:noFill/>
          <a:ln/>
        </p:spPr>
        <p:txBody>
          <a:bodyPr wrap="none" lIns="0" tIns="0" rIns="0" bIns="0" rtlCol="0" anchor="ctr">
            <a:spAutoFit/>
          </a:bodyPr>
          <a:lstStyle/>
          <a:p>
            <a:pPr marL="0" indent="0" algn="l">
              <a:buNone/>
            </a:pPr>
            <a:r>
              <a:rPr lang="en-US" sz="942">
                <a:solidFill>
                  <a:srgbClr val="333333"/>
                </a:solidFill>
                <a:latin typeface="Open Sans" pitchFamily="34" charset="0"/>
                <a:ea typeface="Open Sans" pitchFamily="34" charset="-122"/>
                <a:cs typeface="Open Sans" pitchFamily="34" charset="-120"/>
              </a:rPr>
              <a:t>Identificar fortalezas y debilidades financieras</a:t>
            </a:r>
            <a:endParaRPr lang="en-US" sz="942"/>
          </a:p>
        </p:txBody>
      </p:sp>
      <p:sp>
        <p:nvSpPr>
          <p:cNvPr id="13" name="Text 9"/>
          <p:cNvSpPr/>
          <p:nvPr/>
        </p:nvSpPr>
        <p:spPr>
          <a:xfrm>
            <a:off x="457200" y="4133887"/>
            <a:ext cx="3829050" cy="205718"/>
          </a:xfrm>
          <a:prstGeom prst="rect">
            <a:avLst/>
          </a:prstGeom>
          <a:noFill/>
          <a:ln/>
        </p:spPr>
        <p:txBody>
          <a:bodyPr wrap="none" lIns="0" tIns="0" rIns="0" bIns="0" rtlCol="0" anchor="ctr">
            <a:spAutoFit/>
          </a:bodyPr>
          <a:lstStyle/>
          <a:p>
            <a:pPr marL="0" indent="0" algn="l">
              <a:buNone/>
            </a:pPr>
            <a:r>
              <a:rPr lang="en-US" sz="942">
                <a:solidFill>
                  <a:srgbClr val="333333"/>
                </a:solidFill>
                <a:latin typeface="Open Sans" pitchFamily="34" charset="0"/>
                <a:ea typeface="Open Sans" pitchFamily="34" charset="-122"/>
                <a:cs typeface="Open Sans" pitchFamily="34" charset="-120"/>
              </a:rPr>
              <a:t>Facilitar la toma de decisiones gerenciales</a:t>
            </a:r>
            <a:endParaRPr lang="en-US" sz="942"/>
          </a:p>
        </p:txBody>
      </p:sp>
      <p:sp>
        <p:nvSpPr>
          <p:cNvPr id="14" name="Text 10"/>
          <p:cNvSpPr/>
          <p:nvPr/>
        </p:nvSpPr>
        <p:spPr>
          <a:xfrm>
            <a:off x="457200" y="4396755"/>
            <a:ext cx="3829050" cy="205718"/>
          </a:xfrm>
          <a:prstGeom prst="rect">
            <a:avLst/>
          </a:prstGeom>
          <a:noFill/>
          <a:ln/>
        </p:spPr>
        <p:txBody>
          <a:bodyPr wrap="none" lIns="0" tIns="0" rIns="0" bIns="0" rtlCol="0" anchor="ctr">
            <a:spAutoFit/>
          </a:bodyPr>
          <a:lstStyle/>
          <a:p>
            <a:pPr marL="0" indent="0" algn="l">
              <a:buNone/>
            </a:pPr>
            <a:r>
              <a:rPr lang="en-US" sz="942">
                <a:solidFill>
                  <a:srgbClr val="333333"/>
                </a:solidFill>
                <a:latin typeface="Open Sans" pitchFamily="34" charset="0"/>
                <a:ea typeface="Open Sans" pitchFamily="34" charset="-122"/>
                <a:cs typeface="Open Sans" pitchFamily="34" charset="-120"/>
              </a:rPr>
              <a:t>Proporcionar información para inversionistas y acreedores</a:t>
            </a:r>
            <a:endParaRPr lang="en-US" sz="942"/>
          </a:p>
        </p:txBody>
      </p:sp>
      <p:pic>
        <p:nvPicPr>
          <p:cNvPr id="15" name="Image 2" descr="preencoded.png"/>
          <p:cNvPicPr>
            <a:picLocks noChangeAspect="1"/>
          </p:cNvPicPr>
          <p:nvPr/>
        </p:nvPicPr>
        <p:blipFill>
          <a:blip r:embed="rId5"/>
          <a:stretch>
            <a:fillRect/>
          </a:stretch>
        </p:blipFill>
        <p:spPr>
          <a:xfrm>
            <a:off x="5250656" y="1551143"/>
            <a:ext cx="3214688" cy="2411016"/>
          </a:xfrm>
          <a:prstGeom prst="rect">
            <a:avLst/>
          </a:prstGeom>
        </p:spPr>
      </p:pic>
      <p:sp>
        <p:nvSpPr>
          <p:cNvPr id="16" name="Text 11"/>
          <p:cNvSpPr/>
          <p:nvPr/>
        </p:nvSpPr>
        <p:spPr>
          <a:xfrm>
            <a:off x="8762451" y="4829175"/>
            <a:ext cx="238674" cy="171450"/>
          </a:xfrm>
          <a:prstGeom prst="rect">
            <a:avLst/>
          </a:prstGeom>
          <a:noFill/>
          <a:ln/>
        </p:spPr>
        <p:txBody>
          <a:bodyPr wrap="none" lIns="0" tIns="0" rIns="0" bIns="0" rtlCol="0" anchor="ctr">
            <a:spAutoFit/>
          </a:bodyPr>
          <a:lstStyle/>
          <a:p>
            <a:pPr marL="0" indent="0">
              <a:buNone/>
            </a:pPr>
            <a:r>
              <a:rPr lang="en-US" sz="837">
                <a:solidFill>
                  <a:srgbClr val="6B7280"/>
                </a:solidFill>
                <a:latin typeface="Noto Sans" pitchFamily="34" charset="0"/>
                <a:ea typeface="Noto Sans" pitchFamily="34" charset="-122"/>
                <a:cs typeface="Noto Sans" pitchFamily="34" charset="-120"/>
              </a:rPr>
              <a:t>3/12</a:t>
            </a:r>
            <a:endParaRPr lang="en-US" sz="837"/>
          </a:p>
        </p:txBody>
      </p:sp>
      <p:sp>
        <p:nvSpPr>
          <p:cNvPr id="17" name="Shape 12"/>
          <p:cNvSpPr/>
          <p:nvPr/>
        </p:nvSpPr>
        <p:spPr>
          <a:xfrm>
            <a:off x="0" y="5107781"/>
            <a:ext cx="1524298" cy="35719"/>
          </a:xfrm>
          <a:prstGeom prst="rect">
            <a:avLst/>
          </a:prstGeom>
          <a:solidFill>
            <a:srgbClr val="2ECC71"/>
          </a:solidFill>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144000" cy="5143500"/>
          </a:xfrm>
          <a:prstGeom prst="rect">
            <a:avLst/>
          </a:prstGeom>
        </p:spPr>
      </p:pic>
      <p:pic>
        <p:nvPicPr>
          <p:cNvPr id="3" name="Image 1" descr="preencoded.png"/>
          <p:cNvPicPr>
            <a:picLocks noChangeAspect="1"/>
          </p:cNvPicPr>
          <p:nvPr/>
        </p:nvPicPr>
        <p:blipFill>
          <a:blip r:embed="rId4"/>
          <a:stretch>
            <a:fillRect/>
          </a:stretch>
        </p:blipFill>
        <p:spPr>
          <a:xfrm>
            <a:off x="285750" y="285750"/>
            <a:ext cx="1285875" cy="396478"/>
          </a:xfrm>
          <a:prstGeom prst="rect">
            <a:avLst/>
          </a:prstGeom>
        </p:spPr>
      </p:pic>
      <p:sp>
        <p:nvSpPr>
          <p:cNvPr id="4" name="Text 0"/>
          <p:cNvSpPr/>
          <p:nvPr/>
        </p:nvSpPr>
        <p:spPr>
          <a:xfrm>
            <a:off x="2511028" y="341114"/>
            <a:ext cx="5407819" cy="285750"/>
          </a:xfrm>
          <a:prstGeom prst="rect">
            <a:avLst/>
          </a:prstGeom>
          <a:noFill/>
          <a:ln/>
        </p:spPr>
        <p:txBody>
          <a:bodyPr wrap="none" lIns="0" tIns="0" rIns="0" bIns="0" rtlCol="0" anchor="ctr">
            <a:spAutoFit/>
          </a:bodyPr>
          <a:lstStyle/>
          <a:p>
            <a:pPr marL="0" indent="0">
              <a:buNone/>
            </a:pPr>
            <a:r>
              <a:rPr lang="en-US" sz="2025" b="1">
                <a:solidFill>
                  <a:srgbClr val="1A365D"/>
                </a:solidFill>
                <a:latin typeface="Montserrat" pitchFamily="34" charset="0"/>
                <a:ea typeface="Montserrat" pitchFamily="34" charset="-122"/>
                <a:cs typeface="Montserrat" pitchFamily="34" charset="-120"/>
              </a:rPr>
              <a:t>Presentación de los Estados Financieros</a:t>
            </a:r>
            <a:endParaRPr lang="en-US" sz="2025"/>
          </a:p>
        </p:txBody>
      </p:sp>
      <p:sp>
        <p:nvSpPr>
          <p:cNvPr id="5" name="Text 1"/>
          <p:cNvSpPr/>
          <p:nvPr/>
        </p:nvSpPr>
        <p:spPr>
          <a:xfrm>
            <a:off x="285750" y="910828"/>
            <a:ext cx="4000500" cy="228600"/>
          </a:xfrm>
          <a:prstGeom prst="rect">
            <a:avLst/>
          </a:prstGeom>
          <a:noFill/>
          <a:ln/>
        </p:spPr>
        <p:txBody>
          <a:bodyPr wrap="none" lIns="0" tIns="0" rIns="0" bIns="0" rtlCol="0" anchor="ctr">
            <a:spAutoFit/>
          </a:bodyPr>
          <a:lstStyle/>
          <a:p>
            <a:pPr marL="0" indent="0">
              <a:buNone/>
            </a:pPr>
            <a:r>
              <a:rPr lang="en-US" sz="1350" b="1">
                <a:solidFill>
                  <a:srgbClr val="4A90E2"/>
                </a:solidFill>
                <a:latin typeface="Montserrat" pitchFamily="34" charset="0"/>
                <a:ea typeface="Montserrat" pitchFamily="34" charset="-122"/>
                <a:cs typeface="Montserrat" pitchFamily="34" charset="-120"/>
              </a:rPr>
              <a:t>Estados Financieros Principales</a:t>
            </a:r>
            <a:endParaRPr lang="en-US" sz="1350"/>
          </a:p>
        </p:txBody>
      </p:sp>
      <p:sp>
        <p:nvSpPr>
          <p:cNvPr id="6" name="Text 2"/>
          <p:cNvSpPr/>
          <p:nvPr/>
        </p:nvSpPr>
        <p:spPr>
          <a:xfrm>
            <a:off x="285750" y="1253728"/>
            <a:ext cx="4000500" cy="617153"/>
          </a:xfrm>
          <a:prstGeom prst="rect">
            <a:avLst/>
          </a:prstGeom>
          <a:noFill/>
          <a:ln/>
        </p:spPr>
        <p:txBody>
          <a:bodyPr wrap="square" lIns="0" tIns="0" rIns="0" bIns="0" rtlCol="0" anchor="ctr">
            <a:spAutoFit/>
          </a:bodyPr>
          <a:lstStyle/>
          <a:p>
            <a:pPr marL="0" indent="0">
              <a:buNone/>
            </a:pPr>
            <a:r>
              <a:rPr lang="en-US" sz="942">
                <a:solidFill>
                  <a:srgbClr val="333333"/>
                </a:solidFill>
                <a:latin typeface="Open Sans" pitchFamily="34" charset="0"/>
                <a:ea typeface="Open Sans" pitchFamily="34" charset="-122"/>
                <a:cs typeface="Open Sans" pitchFamily="34" charset="-120"/>
              </a:rPr>
              <a:t> Los estados financieros son documentos que presentan la situación económica y financiera de una empresa en un período determinado. Son la base fundamental para el análisis financiero. </a:t>
            </a:r>
            <a:endParaRPr lang="en-US" sz="942"/>
          </a:p>
        </p:txBody>
      </p:sp>
      <p:sp>
        <p:nvSpPr>
          <p:cNvPr id="7" name="Text 3"/>
          <p:cNvSpPr/>
          <p:nvPr/>
        </p:nvSpPr>
        <p:spPr>
          <a:xfrm>
            <a:off x="285750" y="2042331"/>
            <a:ext cx="4000500" cy="228600"/>
          </a:xfrm>
          <a:prstGeom prst="rect">
            <a:avLst/>
          </a:prstGeom>
          <a:noFill/>
          <a:ln/>
        </p:spPr>
        <p:txBody>
          <a:bodyPr wrap="none" lIns="0" tIns="0" rIns="0" bIns="0" rtlCol="0" anchor="ctr">
            <a:spAutoFit/>
          </a:bodyPr>
          <a:lstStyle/>
          <a:p>
            <a:pPr marL="0" indent="0">
              <a:buNone/>
            </a:pPr>
            <a:r>
              <a:rPr lang="en-US" sz="1350" b="1">
                <a:solidFill>
                  <a:srgbClr val="4A90E2"/>
                </a:solidFill>
                <a:latin typeface="Montserrat" pitchFamily="34" charset="0"/>
                <a:ea typeface="Montserrat" pitchFamily="34" charset="-122"/>
                <a:cs typeface="Montserrat" pitchFamily="34" charset="-120"/>
              </a:rPr>
              <a:t>Importancia para el Análisis</a:t>
            </a:r>
            <a:endParaRPr lang="en-US" sz="1350"/>
          </a:p>
        </p:txBody>
      </p:sp>
      <p:sp>
        <p:nvSpPr>
          <p:cNvPr id="8" name="Text 4"/>
          <p:cNvSpPr/>
          <p:nvPr/>
        </p:nvSpPr>
        <p:spPr>
          <a:xfrm>
            <a:off x="457200" y="2385231"/>
            <a:ext cx="3829050" cy="205718"/>
          </a:xfrm>
          <a:prstGeom prst="rect">
            <a:avLst/>
          </a:prstGeom>
          <a:noFill/>
          <a:ln/>
        </p:spPr>
        <p:txBody>
          <a:bodyPr wrap="none" lIns="0" tIns="0" rIns="0" bIns="0" rtlCol="0" anchor="ctr">
            <a:spAutoFit/>
          </a:bodyPr>
          <a:lstStyle/>
          <a:p>
            <a:pPr marL="0" indent="0" algn="l">
              <a:buNone/>
            </a:pPr>
            <a:r>
              <a:rPr lang="en-US" sz="942">
                <a:solidFill>
                  <a:srgbClr val="333333"/>
                </a:solidFill>
                <a:latin typeface="Open Sans" pitchFamily="34" charset="0"/>
                <a:ea typeface="Open Sans" pitchFamily="34" charset="-122"/>
                <a:cs typeface="Open Sans" pitchFamily="34" charset="-120"/>
              </a:rPr>
              <a:t>Proporcionan información estructurada y comparable</a:t>
            </a:r>
            <a:endParaRPr lang="en-US" sz="942"/>
          </a:p>
        </p:txBody>
      </p:sp>
      <p:sp>
        <p:nvSpPr>
          <p:cNvPr id="9" name="Text 5"/>
          <p:cNvSpPr/>
          <p:nvPr/>
        </p:nvSpPr>
        <p:spPr>
          <a:xfrm>
            <a:off x="457200" y="2648099"/>
            <a:ext cx="3829050" cy="205718"/>
          </a:xfrm>
          <a:prstGeom prst="rect">
            <a:avLst/>
          </a:prstGeom>
          <a:noFill/>
          <a:ln/>
        </p:spPr>
        <p:txBody>
          <a:bodyPr wrap="none" lIns="0" tIns="0" rIns="0" bIns="0" rtlCol="0" anchor="ctr">
            <a:spAutoFit/>
          </a:bodyPr>
          <a:lstStyle/>
          <a:p>
            <a:pPr marL="0" indent="0" algn="l">
              <a:buNone/>
            </a:pPr>
            <a:r>
              <a:rPr lang="en-US" sz="942">
                <a:solidFill>
                  <a:srgbClr val="333333"/>
                </a:solidFill>
                <a:latin typeface="Open Sans" pitchFamily="34" charset="0"/>
                <a:ea typeface="Open Sans" pitchFamily="34" charset="-122"/>
                <a:cs typeface="Open Sans" pitchFamily="34" charset="-120"/>
              </a:rPr>
              <a:t>Permiten evaluar la evolución financiera a lo largo del tiempo</a:t>
            </a:r>
            <a:endParaRPr lang="en-US" sz="942"/>
          </a:p>
        </p:txBody>
      </p:sp>
      <p:sp>
        <p:nvSpPr>
          <p:cNvPr id="10" name="Text 6"/>
          <p:cNvSpPr/>
          <p:nvPr/>
        </p:nvSpPr>
        <p:spPr>
          <a:xfrm>
            <a:off x="457200" y="2910967"/>
            <a:ext cx="3829050" cy="205718"/>
          </a:xfrm>
          <a:prstGeom prst="rect">
            <a:avLst/>
          </a:prstGeom>
          <a:noFill/>
          <a:ln/>
        </p:spPr>
        <p:txBody>
          <a:bodyPr wrap="none" lIns="0" tIns="0" rIns="0" bIns="0" rtlCol="0" anchor="ctr">
            <a:spAutoFit/>
          </a:bodyPr>
          <a:lstStyle/>
          <a:p>
            <a:pPr marL="0" indent="0" algn="l">
              <a:buNone/>
            </a:pPr>
            <a:r>
              <a:rPr lang="en-US" sz="942">
                <a:solidFill>
                  <a:srgbClr val="333333"/>
                </a:solidFill>
                <a:latin typeface="Open Sans" pitchFamily="34" charset="0"/>
                <a:ea typeface="Open Sans" pitchFamily="34" charset="-122"/>
                <a:cs typeface="Open Sans" pitchFamily="34" charset="-120"/>
              </a:rPr>
              <a:t>Facilitan la identificación de tendencias y patrones</a:t>
            </a:r>
            <a:endParaRPr lang="en-US" sz="942"/>
          </a:p>
        </p:txBody>
      </p:sp>
      <p:sp>
        <p:nvSpPr>
          <p:cNvPr id="11" name="Text 7"/>
          <p:cNvSpPr/>
          <p:nvPr/>
        </p:nvSpPr>
        <p:spPr>
          <a:xfrm>
            <a:off x="457200" y="3173834"/>
            <a:ext cx="3829050" cy="411435"/>
          </a:xfrm>
          <a:prstGeom prst="rect">
            <a:avLst/>
          </a:prstGeom>
          <a:noFill/>
          <a:ln/>
        </p:spPr>
        <p:txBody>
          <a:bodyPr wrap="square" lIns="0" tIns="0" rIns="0" bIns="0" rtlCol="0" anchor="ctr">
            <a:spAutoFit/>
          </a:bodyPr>
          <a:lstStyle/>
          <a:p>
            <a:pPr marL="0" indent="0" algn="l">
              <a:buNone/>
            </a:pPr>
            <a:r>
              <a:rPr lang="en-US" sz="942">
                <a:solidFill>
                  <a:srgbClr val="333333"/>
                </a:solidFill>
                <a:latin typeface="Open Sans" pitchFamily="34" charset="0"/>
                <a:ea typeface="Open Sans" pitchFamily="34" charset="-122"/>
                <a:cs typeface="Open Sans" pitchFamily="34" charset="-120"/>
              </a:rPr>
              <a:t>Son la base para la aplicación de técnicas de análisis vertical y horizontal</a:t>
            </a:r>
            <a:endParaRPr lang="en-US" sz="942"/>
          </a:p>
        </p:txBody>
      </p:sp>
      <p:sp>
        <p:nvSpPr>
          <p:cNvPr id="12" name="Shape 8"/>
          <p:cNvSpPr/>
          <p:nvPr/>
        </p:nvSpPr>
        <p:spPr>
          <a:xfrm>
            <a:off x="4857750" y="910828"/>
            <a:ext cx="1914525" cy="1836251"/>
          </a:xfrm>
          <a:prstGeom prst="rect">
            <a:avLst/>
          </a:prstGeom>
          <a:solidFill>
            <a:srgbClr val="FFFFFF"/>
          </a:solidFill>
          <a:ln w="198">
            <a:solidFill>
              <a:srgbClr val="4A90E2"/>
            </a:solidFill>
            <a:prstDash val="solid"/>
          </a:ln>
        </p:spPr>
      </p:sp>
      <p:pic>
        <p:nvPicPr>
          <p:cNvPr id="13" name="Image 2" descr="preencoded.png"/>
          <p:cNvPicPr>
            <a:picLocks noChangeAspect="1"/>
          </p:cNvPicPr>
          <p:nvPr/>
        </p:nvPicPr>
        <p:blipFill>
          <a:blip r:embed="rId5"/>
          <a:stretch>
            <a:fillRect/>
          </a:stretch>
        </p:blipFill>
        <p:spPr>
          <a:xfrm>
            <a:off x="5600700" y="1084064"/>
            <a:ext cx="428625" cy="342900"/>
          </a:xfrm>
          <a:prstGeom prst="rect">
            <a:avLst/>
          </a:prstGeom>
        </p:spPr>
      </p:pic>
      <p:sp>
        <p:nvSpPr>
          <p:cNvPr id="14" name="Text 9"/>
          <p:cNvSpPr/>
          <p:nvPr/>
        </p:nvSpPr>
        <p:spPr>
          <a:xfrm>
            <a:off x="5213152" y="1541264"/>
            <a:ext cx="1203722" cy="200025"/>
          </a:xfrm>
          <a:prstGeom prst="rect">
            <a:avLst/>
          </a:prstGeom>
          <a:noFill/>
          <a:ln/>
        </p:spPr>
        <p:txBody>
          <a:bodyPr wrap="none" lIns="0" tIns="0" rIns="0" bIns="0" rtlCol="0" anchor="ctr">
            <a:spAutoFit/>
          </a:bodyPr>
          <a:lstStyle/>
          <a:p>
            <a:pPr marL="0" indent="0">
              <a:buNone/>
            </a:pPr>
            <a:r>
              <a:rPr lang="en-US" sz="1046" b="1">
                <a:solidFill>
                  <a:srgbClr val="4A90E2"/>
                </a:solidFill>
                <a:latin typeface="Montserrat" pitchFamily="34" charset="0"/>
                <a:ea typeface="Montserrat" pitchFamily="34" charset="-122"/>
                <a:cs typeface="Montserrat" pitchFamily="34" charset="-120"/>
              </a:rPr>
              <a:t>Balance General</a:t>
            </a:r>
            <a:endParaRPr lang="en-US" sz="1046"/>
          </a:p>
        </p:txBody>
      </p:sp>
      <p:sp>
        <p:nvSpPr>
          <p:cNvPr id="15" name="Text 10"/>
          <p:cNvSpPr/>
          <p:nvPr/>
        </p:nvSpPr>
        <p:spPr>
          <a:xfrm>
            <a:off x="5029200" y="1798439"/>
            <a:ext cx="1571625" cy="548590"/>
          </a:xfrm>
          <a:prstGeom prst="rect">
            <a:avLst/>
          </a:prstGeom>
          <a:noFill/>
          <a:ln/>
        </p:spPr>
        <p:txBody>
          <a:bodyPr wrap="square" lIns="0" tIns="0" rIns="0" bIns="0" rtlCol="0" anchor="ctr">
            <a:spAutoFit/>
          </a:bodyPr>
          <a:lstStyle/>
          <a:p>
            <a:pPr marL="0" indent="0" algn="ctr">
              <a:buNone/>
            </a:pPr>
            <a:r>
              <a:rPr lang="en-US" sz="837">
                <a:solidFill>
                  <a:srgbClr val="333333"/>
                </a:solidFill>
                <a:latin typeface="Open Sans" pitchFamily="34" charset="0"/>
                <a:ea typeface="Open Sans" pitchFamily="34" charset="-122"/>
                <a:cs typeface="Open Sans" pitchFamily="34" charset="-120"/>
              </a:rPr>
              <a:t> Muestra activos, pasivos y patrimonio en un momento específico. </a:t>
            </a:r>
            <a:endParaRPr lang="en-US" sz="837"/>
          </a:p>
        </p:txBody>
      </p:sp>
      <p:sp>
        <p:nvSpPr>
          <p:cNvPr id="16" name="Shape 11"/>
          <p:cNvSpPr/>
          <p:nvPr/>
        </p:nvSpPr>
        <p:spPr>
          <a:xfrm>
            <a:off x="6943725" y="910828"/>
            <a:ext cx="1914525" cy="1836251"/>
          </a:xfrm>
          <a:prstGeom prst="rect">
            <a:avLst/>
          </a:prstGeom>
          <a:solidFill>
            <a:srgbClr val="FFFFFF"/>
          </a:solidFill>
          <a:ln w="198">
            <a:solidFill>
              <a:srgbClr val="4A90E2"/>
            </a:solidFill>
            <a:prstDash val="solid"/>
          </a:ln>
        </p:spPr>
      </p:sp>
      <p:pic>
        <p:nvPicPr>
          <p:cNvPr id="17" name="Image 3" descr="preencoded.png"/>
          <p:cNvPicPr>
            <a:picLocks noChangeAspect="1"/>
          </p:cNvPicPr>
          <p:nvPr/>
        </p:nvPicPr>
        <p:blipFill>
          <a:blip r:embed="rId6"/>
          <a:stretch>
            <a:fillRect/>
          </a:stretch>
        </p:blipFill>
        <p:spPr>
          <a:xfrm>
            <a:off x="7729538" y="1084064"/>
            <a:ext cx="342900" cy="342900"/>
          </a:xfrm>
          <a:prstGeom prst="rect">
            <a:avLst/>
          </a:prstGeom>
        </p:spPr>
      </p:pic>
      <p:sp>
        <p:nvSpPr>
          <p:cNvPr id="18" name="Text 12"/>
          <p:cNvSpPr/>
          <p:nvPr/>
        </p:nvSpPr>
        <p:spPr>
          <a:xfrm>
            <a:off x="7115175" y="1541264"/>
            <a:ext cx="1571625" cy="400050"/>
          </a:xfrm>
          <a:prstGeom prst="rect">
            <a:avLst/>
          </a:prstGeom>
          <a:noFill/>
          <a:ln/>
        </p:spPr>
        <p:txBody>
          <a:bodyPr wrap="square" lIns="0" tIns="0" rIns="0" bIns="0" rtlCol="0" anchor="ctr">
            <a:spAutoFit/>
          </a:bodyPr>
          <a:lstStyle/>
          <a:p>
            <a:pPr marL="0" indent="0">
              <a:buNone/>
            </a:pPr>
            <a:r>
              <a:rPr lang="en-US" sz="1046" b="1">
                <a:solidFill>
                  <a:srgbClr val="4A90E2"/>
                </a:solidFill>
                <a:latin typeface="Montserrat" pitchFamily="34" charset="0"/>
                <a:ea typeface="Montserrat" pitchFamily="34" charset="-122"/>
                <a:cs typeface="Montserrat" pitchFamily="34" charset="-120"/>
              </a:rPr>
              <a:t>Estado de Resultados</a:t>
            </a:r>
            <a:endParaRPr lang="en-US" sz="1046"/>
          </a:p>
        </p:txBody>
      </p:sp>
      <p:sp>
        <p:nvSpPr>
          <p:cNvPr id="19" name="Text 13"/>
          <p:cNvSpPr/>
          <p:nvPr/>
        </p:nvSpPr>
        <p:spPr>
          <a:xfrm>
            <a:off x="7115175" y="1998464"/>
            <a:ext cx="1571625" cy="548590"/>
          </a:xfrm>
          <a:prstGeom prst="rect">
            <a:avLst/>
          </a:prstGeom>
          <a:noFill/>
          <a:ln/>
        </p:spPr>
        <p:txBody>
          <a:bodyPr wrap="square" lIns="0" tIns="0" rIns="0" bIns="0" rtlCol="0" anchor="ctr">
            <a:spAutoFit/>
          </a:bodyPr>
          <a:lstStyle/>
          <a:p>
            <a:pPr marL="0" indent="0" algn="ctr">
              <a:buNone/>
            </a:pPr>
            <a:r>
              <a:rPr lang="en-US" sz="837">
                <a:solidFill>
                  <a:srgbClr val="333333"/>
                </a:solidFill>
                <a:latin typeface="Open Sans" pitchFamily="34" charset="0"/>
                <a:ea typeface="Open Sans" pitchFamily="34" charset="-122"/>
                <a:cs typeface="Open Sans" pitchFamily="34" charset="-120"/>
              </a:rPr>
              <a:t> Presenta ingresos, gastos y utilidades durante un período. </a:t>
            </a:r>
            <a:endParaRPr lang="en-US" sz="837"/>
          </a:p>
        </p:txBody>
      </p:sp>
      <p:sp>
        <p:nvSpPr>
          <p:cNvPr id="20" name="Shape 14"/>
          <p:cNvSpPr/>
          <p:nvPr/>
        </p:nvSpPr>
        <p:spPr>
          <a:xfrm>
            <a:off x="4857750" y="2889954"/>
            <a:ext cx="1914525" cy="1653387"/>
          </a:xfrm>
          <a:prstGeom prst="rect">
            <a:avLst/>
          </a:prstGeom>
          <a:solidFill>
            <a:srgbClr val="FFFFFF"/>
          </a:solidFill>
          <a:ln w="198">
            <a:solidFill>
              <a:srgbClr val="4A90E2"/>
            </a:solidFill>
            <a:prstDash val="solid"/>
          </a:ln>
        </p:spPr>
      </p:sp>
      <p:pic>
        <p:nvPicPr>
          <p:cNvPr id="21" name="Image 4" descr="preencoded.png"/>
          <p:cNvPicPr>
            <a:picLocks noChangeAspect="1"/>
          </p:cNvPicPr>
          <p:nvPr/>
        </p:nvPicPr>
        <p:blipFill>
          <a:blip r:embed="rId7"/>
          <a:stretch>
            <a:fillRect/>
          </a:stretch>
        </p:blipFill>
        <p:spPr>
          <a:xfrm>
            <a:off x="5622131" y="3063190"/>
            <a:ext cx="385763" cy="342900"/>
          </a:xfrm>
          <a:prstGeom prst="rect">
            <a:avLst/>
          </a:prstGeom>
        </p:spPr>
      </p:pic>
      <p:sp>
        <p:nvSpPr>
          <p:cNvPr id="22" name="Text 15"/>
          <p:cNvSpPr/>
          <p:nvPr/>
        </p:nvSpPr>
        <p:spPr>
          <a:xfrm>
            <a:off x="5201543" y="3520390"/>
            <a:ext cx="1226939" cy="200025"/>
          </a:xfrm>
          <a:prstGeom prst="rect">
            <a:avLst/>
          </a:prstGeom>
          <a:noFill/>
          <a:ln/>
        </p:spPr>
        <p:txBody>
          <a:bodyPr wrap="none" lIns="0" tIns="0" rIns="0" bIns="0" rtlCol="0" anchor="ctr">
            <a:spAutoFit/>
          </a:bodyPr>
          <a:lstStyle/>
          <a:p>
            <a:pPr marL="0" indent="0">
              <a:buNone/>
            </a:pPr>
            <a:r>
              <a:rPr lang="en-US" sz="1046" b="1">
                <a:solidFill>
                  <a:srgbClr val="4A90E2"/>
                </a:solidFill>
                <a:latin typeface="Montserrat" pitchFamily="34" charset="0"/>
                <a:ea typeface="Montserrat" pitchFamily="34" charset="-122"/>
                <a:cs typeface="Montserrat" pitchFamily="34" charset="-120"/>
              </a:rPr>
              <a:t>Flujo de Efectivo</a:t>
            </a:r>
            <a:endParaRPr lang="en-US" sz="1046"/>
          </a:p>
        </p:txBody>
      </p:sp>
      <p:sp>
        <p:nvSpPr>
          <p:cNvPr id="23" name="Text 16"/>
          <p:cNvSpPr/>
          <p:nvPr/>
        </p:nvSpPr>
        <p:spPr>
          <a:xfrm>
            <a:off x="5029200" y="3777565"/>
            <a:ext cx="1571625" cy="365727"/>
          </a:xfrm>
          <a:prstGeom prst="rect">
            <a:avLst/>
          </a:prstGeom>
          <a:noFill/>
          <a:ln/>
        </p:spPr>
        <p:txBody>
          <a:bodyPr wrap="square" lIns="0" tIns="0" rIns="0" bIns="0" rtlCol="0" anchor="ctr">
            <a:spAutoFit/>
          </a:bodyPr>
          <a:lstStyle/>
          <a:p>
            <a:pPr marL="0" indent="0" algn="ctr">
              <a:buNone/>
            </a:pPr>
            <a:r>
              <a:rPr lang="en-US" sz="837">
                <a:solidFill>
                  <a:srgbClr val="333333"/>
                </a:solidFill>
                <a:latin typeface="Open Sans" pitchFamily="34" charset="0"/>
                <a:ea typeface="Open Sans" pitchFamily="34" charset="-122"/>
                <a:cs typeface="Open Sans" pitchFamily="34" charset="-120"/>
              </a:rPr>
              <a:t> Detalla entradas y salidas de efectivo por actividades. </a:t>
            </a:r>
            <a:endParaRPr lang="en-US" sz="837"/>
          </a:p>
        </p:txBody>
      </p:sp>
      <p:sp>
        <p:nvSpPr>
          <p:cNvPr id="24" name="Shape 17"/>
          <p:cNvSpPr/>
          <p:nvPr/>
        </p:nvSpPr>
        <p:spPr>
          <a:xfrm>
            <a:off x="6943725" y="2889954"/>
            <a:ext cx="1914525" cy="1653387"/>
          </a:xfrm>
          <a:prstGeom prst="rect">
            <a:avLst/>
          </a:prstGeom>
          <a:solidFill>
            <a:srgbClr val="FFFFFF"/>
          </a:solidFill>
          <a:ln w="198">
            <a:solidFill>
              <a:srgbClr val="4A90E2"/>
            </a:solidFill>
            <a:prstDash val="solid"/>
          </a:ln>
        </p:spPr>
      </p:sp>
      <p:pic>
        <p:nvPicPr>
          <p:cNvPr id="25" name="Image 5" descr="preencoded.png"/>
          <p:cNvPicPr>
            <a:picLocks noChangeAspect="1"/>
          </p:cNvPicPr>
          <p:nvPr/>
        </p:nvPicPr>
        <p:blipFill>
          <a:blip r:embed="rId8"/>
          <a:stretch>
            <a:fillRect/>
          </a:stretch>
        </p:blipFill>
        <p:spPr>
          <a:xfrm>
            <a:off x="7729538" y="3063190"/>
            <a:ext cx="342900" cy="342900"/>
          </a:xfrm>
          <a:prstGeom prst="rect">
            <a:avLst/>
          </a:prstGeom>
        </p:spPr>
      </p:pic>
      <p:sp>
        <p:nvSpPr>
          <p:cNvPr id="26" name="Text 18"/>
          <p:cNvSpPr/>
          <p:nvPr/>
        </p:nvSpPr>
        <p:spPr>
          <a:xfrm>
            <a:off x="7115175" y="3520390"/>
            <a:ext cx="1571625" cy="400050"/>
          </a:xfrm>
          <a:prstGeom prst="rect">
            <a:avLst/>
          </a:prstGeom>
          <a:noFill/>
          <a:ln/>
        </p:spPr>
        <p:txBody>
          <a:bodyPr wrap="square" lIns="0" tIns="0" rIns="0" bIns="0" rtlCol="0" anchor="ctr">
            <a:spAutoFit/>
          </a:bodyPr>
          <a:lstStyle/>
          <a:p>
            <a:pPr marL="0" indent="0">
              <a:buNone/>
            </a:pPr>
            <a:r>
              <a:rPr lang="en-US" sz="1046" b="1">
                <a:solidFill>
                  <a:srgbClr val="4A90E2"/>
                </a:solidFill>
                <a:latin typeface="Montserrat" pitchFamily="34" charset="0"/>
                <a:ea typeface="Montserrat" pitchFamily="34" charset="-122"/>
                <a:cs typeface="Montserrat" pitchFamily="34" charset="-120"/>
              </a:rPr>
              <a:t>Cambios en el Patrimonio</a:t>
            </a:r>
            <a:endParaRPr lang="en-US" sz="1046"/>
          </a:p>
        </p:txBody>
      </p:sp>
      <p:sp>
        <p:nvSpPr>
          <p:cNvPr id="27" name="Text 19"/>
          <p:cNvSpPr/>
          <p:nvPr/>
        </p:nvSpPr>
        <p:spPr>
          <a:xfrm>
            <a:off x="7115175" y="3977590"/>
            <a:ext cx="1571625" cy="365727"/>
          </a:xfrm>
          <a:prstGeom prst="rect">
            <a:avLst/>
          </a:prstGeom>
          <a:noFill/>
          <a:ln/>
        </p:spPr>
        <p:txBody>
          <a:bodyPr wrap="square" lIns="0" tIns="0" rIns="0" bIns="0" rtlCol="0" anchor="ctr">
            <a:spAutoFit/>
          </a:bodyPr>
          <a:lstStyle/>
          <a:p>
            <a:pPr marL="0" indent="0" algn="ctr">
              <a:buNone/>
            </a:pPr>
            <a:r>
              <a:rPr lang="en-US" sz="837">
                <a:solidFill>
                  <a:srgbClr val="333333"/>
                </a:solidFill>
                <a:latin typeface="Open Sans" pitchFamily="34" charset="0"/>
                <a:ea typeface="Open Sans" pitchFamily="34" charset="-122"/>
                <a:cs typeface="Open Sans" pitchFamily="34" charset="-120"/>
              </a:rPr>
              <a:t> Muestra variaciones en el capital durante un período. </a:t>
            </a:r>
            <a:endParaRPr lang="en-US" sz="837"/>
          </a:p>
        </p:txBody>
      </p:sp>
      <p:sp>
        <p:nvSpPr>
          <p:cNvPr id="28" name="Text 20"/>
          <p:cNvSpPr/>
          <p:nvPr/>
        </p:nvSpPr>
        <p:spPr>
          <a:xfrm>
            <a:off x="8762451" y="4829175"/>
            <a:ext cx="238674" cy="171450"/>
          </a:xfrm>
          <a:prstGeom prst="rect">
            <a:avLst/>
          </a:prstGeom>
          <a:noFill/>
          <a:ln/>
        </p:spPr>
        <p:txBody>
          <a:bodyPr wrap="none" lIns="0" tIns="0" rIns="0" bIns="0" rtlCol="0" anchor="ctr">
            <a:spAutoFit/>
          </a:bodyPr>
          <a:lstStyle/>
          <a:p>
            <a:pPr marL="0" indent="0">
              <a:buNone/>
            </a:pPr>
            <a:r>
              <a:rPr lang="en-US" sz="837">
                <a:solidFill>
                  <a:srgbClr val="6B7280"/>
                </a:solidFill>
                <a:latin typeface="Noto Sans" pitchFamily="34" charset="0"/>
                <a:ea typeface="Noto Sans" pitchFamily="34" charset="-122"/>
                <a:cs typeface="Noto Sans" pitchFamily="34" charset="-120"/>
              </a:rPr>
              <a:t>4/12</a:t>
            </a:r>
            <a:endParaRPr lang="en-US" sz="837"/>
          </a:p>
        </p:txBody>
      </p:sp>
      <p:sp>
        <p:nvSpPr>
          <p:cNvPr id="29" name="Shape 21"/>
          <p:cNvSpPr/>
          <p:nvPr/>
        </p:nvSpPr>
        <p:spPr>
          <a:xfrm>
            <a:off x="0" y="5107781"/>
            <a:ext cx="2286000" cy="35719"/>
          </a:xfrm>
          <a:prstGeom prst="rect">
            <a:avLst/>
          </a:prstGeom>
          <a:solidFill>
            <a:srgbClr val="2ECC71"/>
          </a:solidFill>
          <a:ln/>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144000" cy="5143500"/>
          </a:xfrm>
          <a:prstGeom prst="rect">
            <a:avLst/>
          </a:prstGeom>
        </p:spPr>
      </p:pic>
      <p:pic>
        <p:nvPicPr>
          <p:cNvPr id="3" name="Image 1" descr="preencoded.png"/>
          <p:cNvPicPr>
            <a:picLocks noChangeAspect="1"/>
          </p:cNvPicPr>
          <p:nvPr/>
        </p:nvPicPr>
        <p:blipFill>
          <a:blip r:embed="rId4"/>
          <a:stretch>
            <a:fillRect/>
          </a:stretch>
        </p:blipFill>
        <p:spPr>
          <a:xfrm>
            <a:off x="285750" y="285750"/>
            <a:ext cx="1285875" cy="396478"/>
          </a:xfrm>
          <a:prstGeom prst="rect">
            <a:avLst/>
          </a:prstGeom>
        </p:spPr>
      </p:pic>
      <p:sp>
        <p:nvSpPr>
          <p:cNvPr id="4" name="Text 0"/>
          <p:cNvSpPr/>
          <p:nvPr/>
        </p:nvSpPr>
        <p:spPr>
          <a:xfrm>
            <a:off x="2836069" y="341114"/>
            <a:ext cx="4757738" cy="285750"/>
          </a:xfrm>
          <a:prstGeom prst="rect">
            <a:avLst/>
          </a:prstGeom>
          <a:noFill/>
          <a:ln/>
        </p:spPr>
        <p:txBody>
          <a:bodyPr wrap="none" lIns="0" tIns="0" rIns="0" bIns="0" rtlCol="0" anchor="ctr">
            <a:spAutoFit/>
          </a:bodyPr>
          <a:lstStyle/>
          <a:p>
            <a:pPr marL="0" indent="0">
              <a:buNone/>
            </a:pPr>
            <a:r>
              <a:rPr lang="en-US" sz="2025" b="1">
                <a:solidFill>
                  <a:srgbClr val="1A365D"/>
                </a:solidFill>
                <a:latin typeface="Montserrat" pitchFamily="34" charset="0"/>
                <a:ea typeface="Montserrat" pitchFamily="34" charset="-122"/>
                <a:cs typeface="Montserrat" pitchFamily="34" charset="-120"/>
              </a:rPr>
              <a:t>Análisis e Interpretación Financiera</a:t>
            </a:r>
            <a:endParaRPr lang="en-US" sz="2025"/>
          </a:p>
        </p:txBody>
      </p:sp>
      <p:sp>
        <p:nvSpPr>
          <p:cNvPr id="5" name="Text 1"/>
          <p:cNvSpPr/>
          <p:nvPr/>
        </p:nvSpPr>
        <p:spPr>
          <a:xfrm>
            <a:off x="285750" y="910828"/>
            <a:ext cx="4000500" cy="228600"/>
          </a:xfrm>
          <a:prstGeom prst="rect">
            <a:avLst/>
          </a:prstGeom>
          <a:noFill/>
          <a:ln/>
        </p:spPr>
        <p:txBody>
          <a:bodyPr wrap="none" lIns="0" tIns="0" rIns="0" bIns="0" rtlCol="0" anchor="ctr">
            <a:spAutoFit/>
          </a:bodyPr>
          <a:lstStyle/>
          <a:p>
            <a:pPr marL="0" indent="0">
              <a:buNone/>
            </a:pPr>
            <a:r>
              <a:rPr lang="en-US" sz="1350" b="1">
                <a:solidFill>
                  <a:srgbClr val="4A90E2"/>
                </a:solidFill>
                <a:latin typeface="Montserrat" pitchFamily="34" charset="0"/>
                <a:ea typeface="Montserrat" pitchFamily="34" charset="-122"/>
                <a:cs typeface="Montserrat" pitchFamily="34" charset="-120"/>
              </a:rPr>
              <a:t>Diferencia entre Análisis e Interpretación</a:t>
            </a:r>
            <a:endParaRPr lang="en-US" sz="1350"/>
          </a:p>
        </p:txBody>
      </p:sp>
      <p:sp>
        <p:nvSpPr>
          <p:cNvPr id="6" name="Shape 2"/>
          <p:cNvSpPr/>
          <p:nvPr/>
        </p:nvSpPr>
        <p:spPr>
          <a:xfrm>
            <a:off x="285750" y="1253728"/>
            <a:ext cx="4000500" cy="1245803"/>
          </a:xfrm>
          <a:prstGeom prst="rect">
            <a:avLst/>
          </a:prstGeom>
          <a:solidFill>
            <a:srgbClr val="4A90E2">
              <a:alpha val="10000"/>
            </a:srgbClr>
          </a:solidFill>
          <a:ln w="198">
            <a:solidFill>
              <a:srgbClr val="4A90E2"/>
            </a:solidFill>
            <a:prstDash val="solid"/>
          </a:ln>
        </p:spPr>
      </p:sp>
      <p:sp>
        <p:nvSpPr>
          <p:cNvPr id="7" name="Text 3"/>
          <p:cNvSpPr/>
          <p:nvPr/>
        </p:nvSpPr>
        <p:spPr>
          <a:xfrm>
            <a:off x="457200" y="1425178"/>
            <a:ext cx="3657600" cy="200025"/>
          </a:xfrm>
          <a:prstGeom prst="rect">
            <a:avLst/>
          </a:prstGeom>
          <a:noFill/>
          <a:ln/>
        </p:spPr>
        <p:txBody>
          <a:bodyPr wrap="none" lIns="0" tIns="0" rIns="0" bIns="0" rtlCol="0" anchor="ctr">
            <a:spAutoFit/>
          </a:bodyPr>
          <a:lstStyle/>
          <a:p>
            <a:pPr marL="0" indent="0">
              <a:buNone/>
            </a:pPr>
            <a:r>
              <a:rPr lang="en-US" sz="1046" b="1">
                <a:solidFill>
                  <a:srgbClr val="4A90E2"/>
                </a:solidFill>
                <a:latin typeface="Montserrat" pitchFamily="34" charset="0"/>
                <a:ea typeface="Montserrat" pitchFamily="34" charset="-122"/>
                <a:cs typeface="Montserrat" pitchFamily="34" charset="-120"/>
              </a:rPr>
              <a:t>Análisis</a:t>
            </a:r>
            <a:endParaRPr lang="en-US" sz="1046"/>
          </a:p>
        </p:txBody>
      </p:sp>
      <p:sp>
        <p:nvSpPr>
          <p:cNvPr id="8" name="Text 4"/>
          <p:cNvSpPr/>
          <p:nvPr/>
        </p:nvSpPr>
        <p:spPr>
          <a:xfrm>
            <a:off x="457200" y="1682353"/>
            <a:ext cx="3657600" cy="617153"/>
          </a:xfrm>
          <a:prstGeom prst="rect">
            <a:avLst/>
          </a:prstGeom>
          <a:noFill/>
          <a:ln/>
        </p:spPr>
        <p:txBody>
          <a:bodyPr wrap="square" lIns="0" tIns="0" rIns="0" bIns="0" rtlCol="0" anchor="ctr">
            <a:spAutoFit/>
          </a:bodyPr>
          <a:lstStyle/>
          <a:p>
            <a:pPr marL="0" indent="0">
              <a:buNone/>
            </a:pPr>
            <a:r>
              <a:rPr lang="en-US" sz="942">
                <a:solidFill>
                  <a:srgbClr val="333333"/>
                </a:solidFill>
                <a:latin typeface="Open Sans" pitchFamily="34" charset="0"/>
                <a:ea typeface="Open Sans" pitchFamily="34" charset="-122"/>
                <a:cs typeface="Open Sans" pitchFamily="34" charset="-120"/>
              </a:rPr>
              <a:t> Incluye el cálculo de operaciones matemáticas que relacionan diferentes partidas de los Estados Financieros. Es un proceso técnico y cuantitativo. </a:t>
            </a:r>
            <a:endParaRPr lang="en-US" sz="942"/>
          </a:p>
        </p:txBody>
      </p:sp>
      <p:pic>
        <p:nvPicPr>
          <p:cNvPr id="9" name="Image 2" descr="preencoded.png"/>
          <p:cNvPicPr>
            <a:picLocks noChangeAspect="1"/>
          </p:cNvPicPr>
          <p:nvPr/>
        </p:nvPicPr>
        <p:blipFill>
          <a:blip r:embed="rId5"/>
          <a:stretch>
            <a:fillRect/>
          </a:stretch>
        </p:blipFill>
        <p:spPr>
          <a:xfrm>
            <a:off x="2200275" y="2642406"/>
            <a:ext cx="171450" cy="228600"/>
          </a:xfrm>
          <a:prstGeom prst="rect">
            <a:avLst/>
          </a:prstGeom>
        </p:spPr>
      </p:pic>
      <p:sp>
        <p:nvSpPr>
          <p:cNvPr id="10" name="Shape 5"/>
          <p:cNvSpPr/>
          <p:nvPr/>
        </p:nvSpPr>
        <p:spPr>
          <a:xfrm>
            <a:off x="285750" y="2985306"/>
            <a:ext cx="4000500" cy="1245803"/>
          </a:xfrm>
          <a:prstGeom prst="rect">
            <a:avLst/>
          </a:prstGeom>
          <a:solidFill>
            <a:srgbClr val="2ECC71">
              <a:alpha val="10000"/>
            </a:srgbClr>
          </a:solidFill>
          <a:ln w="198">
            <a:solidFill>
              <a:srgbClr val="2ECC71"/>
            </a:solidFill>
            <a:prstDash val="solid"/>
          </a:ln>
        </p:spPr>
      </p:sp>
      <p:sp>
        <p:nvSpPr>
          <p:cNvPr id="11" name="Text 6"/>
          <p:cNvSpPr/>
          <p:nvPr/>
        </p:nvSpPr>
        <p:spPr>
          <a:xfrm>
            <a:off x="457200" y="3156756"/>
            <a:ext cx="3657600" cy="200025"/>
          </a:xfrm>
          <a:prstGeom prst="rect">
            <a:avLst/>
          </a:prstGeom>
          <a:noFill/>
          <a:ln/>
        </p:spPr>
        <p:txBody>
          <a:bodyPr wrap="none" lIns="0" tIns="0" rIns="0" bIns="0" rtlCol="0" anchor="ctr">
            <a:spAutoFit/>
          </a:bodyPr>
          <a:lstStyle/>
          <a:p>
            <a:pPr marL="0" indent="0">
              <a:buNone/>
            </a:pPr>
            <a:r>
              <a:rPr lang="en-US" sz="1046" b="1">
                <a:solidFill>
                  <a:srgbClr val="4A90E2"/>
                </a:solidFill>
                <a:latin typeface="Montserrat" pitchFamily="34" charset="0"/>
                <a:ea typeface="Montserrat" pitchFamily="34" charset="-122"/>
                <a:cs typeface="Montserrat" pitchFamily="34" charset="-120"/>
              </a:rPr>
              <a:t>Interpretación</a:t>
            </a:r>
            <a:endParaRPr lang="en-US" sz="1046"/>
          </a:p>
        </p:txBody>
      </p:sp>
      <p:sp>
        <p:nvSpPr>
          <p:cNvPr id="12" name="Text 7"/>
          <p:cNvSpPr/>
          <p:nvPr/>
        </p:nvSpPr>
        <p:spPr>
          <a:xfrm>
            <a:off x="457200" y="3413931"/>
            <a:ext cx="3657600" cy="617153"/>
          </a:xfrm>
          <a:prstGeom prst="rect">
            <a:avLst/>
          </a:prstGeom>
          <a:noFill/>
          <a:ln/>
        </p:spPr>
        <p:txBody>
          <a:bodyPr wrap="square" lIns="0" tIns="0" rIns="0" bIns="0" rtlCol="0" anchor="ctr">
            <a:spAutoFit/>
          </a:bodyPr>
          <a:lstStyle/>
          <a:p>
            <a:pPr marL="0" indent="0">
              <a:buNone/>
            </a:pPr>
            <a:r>
              <a:rPr lang="en-US" sz="942">
                <a:solidFill>
                  <a:srgbClr val="333333"/>
                </a:solidFill>
                <a:latin typeface="Open Sans" pitchFamily="34" charset="0"/>
                <a:ea typeface="Open Sans" pitchFamily="34" charset="-122"/>
                <a:cs typeface="Open Sans" pitchFamily="34" charset="-120"/>
              </a:rPr>
              <a:t> Consiste en aislar lo relevante y significativo de la empresa, detectando sus puntos fuertes y débiles. Es un proceso cualitativo y de juicio. </a:t>
            </a:r>
            <a:endParaRPr lang="en-US" sz="942"/>
          </a:p>
        </p:txBody>
      </p:sp>
      <p:pic>
        <p:nvPicPr>
          <p:cNvPr id="13" name="Image 3" descr="preencoded.png"/>
          <p:cNvPicPr>
            <a:picLocks noChangeAspect="1"/>
          </p:cNvPicPr>
          <p:nvPr/>
        </p:nvPicPr>
        <p:blipFill>
          <a:blip r:embed="rId6"/>
          <a:stretch>
            <a:fillRect/>
          </a:stretch>
        </p:blipFill>
        <p:spPr>
          <a:xfrm>
            <a:off x="4857750" y="910828"/>
            <a:ext cx="3214688" cy="1955602"/>
          </a:xfrm>
          <a:prstGeom prst="rect">
            <a:avLst/>
          </a:prstGeom>
        </p:spPr>
      </p:pic>
      <p:sp>
        <p:nvSpPr>
          <p:cNvPr id="14" name="Text 8"/>
          <p:cNvSpPr/>
          <p:nvPr/>
        </p:nvSpPr>
        <p:spPr>
          <a:xfrm>
            <a:off x="4857750" y="3095030"/>
            <a:ext cx="4000500" cy="228600"/>
          </a:xfrm>
          <a:prstGeom prst="rect">
            <a:avLst/>
          </a:prstGeom>
          <a:noFill/>
          <a:ln/>
        </p:spPr>
        <p:txBody>
          <a:bodyPr wrap="none" lIns="0" tIns="0" rIns="0" bIns="0" rtlCol="0" anchor="ctr">
            <a:spAutoFit/>
          </a:bodyPr>
          <a:lstStyle/>
          <a:p>
            <a:pPr marL="0" indent="0">
              <a:buNone/>
            </a:pPr>
            <a:r>
              <a:rPr lang="en-US" sz="1350" b="1">
                <a:solidFill>
                  <a:srgbClr val="4A90E2"/>
                </a:solidFill>
                <a:latin typeface="Montserrat" pitchFamily="34" charset="0"/>
                <a:ea typeface="Montserrat" pitchFamily="34" charset="-122"/>
                <a:cs typeface="Montserrat" pitchFamily="34" charset="-120"/>
              </a:rPr>
              <a:t>Términos Utilizados</a:t>
            </a:r>
            <a:endParaRPr lang="en-US" sz="1350"/>
          </a:p>
        </p:txBody>
      </p:sp>
      <p:sp>
        <p:nvSpPr>
          <p:cNvPr id="15" name="Shape 9"/>
          <p:cNvSpPr/>
          <p:nvPr/>
        </p:nvSpPr>
        <p:spPr>
          <a:xfrm>
            <a:off x="4857750" y="3437930"/>
            <a:ext cx="1943100" cy="1217228"/>
          </a:xfrm>
          <a:prstGeom prst="rect">
            <a:avLst/>
          </a:prstGeom>
          <a:solidFill>
            <a:srgbClr val="FFFFFF"/>
          </a:solidFill>
          <a:ln/>
        </p:spPr>
      </p:sp>
      <p:sp>
        <p:nvSpPr>
          <p:cNvPr id="16" name="Text 10"/>
          <p:cNvSpPr/>
          <p:nvPr/>
        </p:nvSpPr>
        <p:spPr>
          <a:xfrm>
            <a:off x="4972050" y="3552230"/>
            <a:ext cx="1714500" cy="200025"/>
          </a:xfrm>
          <a:prstGeom prst="rect">
            <a:avLst/>
          </a:prstGeom>
          <a:noFill/>
          <a:ln/>
        </p:spPr>
        <p:txBody>
          <a:bodyPr wrap="none" lIns="0" tIns="0" rIns="0" bIns="0" rtlCol="0" anchor="ctr">
            <a:spAutoFit/>
          </a:bodyPr>
          <a:lstStyle/>
          <a:p>
            <a:pPr marL="0" indent="0">
              <a:buNone/>
            </a:pPr>
            <a:r>
              <a:rPr lang="en-US" sz="942" b="1">
                <a:solidFill>
                  <a:srgbClr val="1F2937"/>
                </a:solidFill>
                <a:latin typeface="Noto Sans" pitchFamily="34" charset="0"/>
                <a:ea typeface="Noto Sans" pitchFamily="34" charset="-122"/>
                <a:cs typeface="Noto Sans" pitchFamily="34" charset="-120"/>
              </a:rPr>
              <a:t>Término Absoluto</a:t>
            </a:r>
            <a:endParaRPr lang="en-US" sz="942"/>
          </a:p>
        </p:txBody>
      </p:sp>
      <p:sp>
        <p:nvSpPr>
          <p:cNvPr id="17" name="Text 11"/>
          <p:cNvSpPr/>
          <p:nvPr/>
        </p:nvSpPr>
        <p:spPr>
          <a:xfrm>
            <a:off x="4972050" y="3809405"/>
            <a:ext cx="1714500" cy="548590"/>
          </a:xfrm>
          <a:prstGeom prst="rect">
            <a:avLst/>
          </a:prstGeom>
          <a:noFill/>
          <a:ln/>
        </p:spPr>
        <p:txBody>
          <a:bodyPr wrap="square" lIns="0" tIns="0" rIns="0" bIns="0" rtlCol="0" anchor="ctr">
            <a:spAutoFit/>
          </a:bodyPr>
          <a:lstStyle/>
          <a:p>
            <a:pPr marL="0" indent="0">
              <a:buNone/>
            </a:pPr>
            <a:r>
              <a:rPr lang="en-US" sz="837">
                <a:solidFill>
                  <a:srgbClr val="333333"/>
                </a:solidFill>
                <a:latin typeface="Open Sans" pitchFamily="34" charset="0"/>
                <a:ea typeface="Open Sans" pitchFamily="34" charset="-122"/>
                <a:cs typeface="Open Sans" pitchFamily="34" charset="-120"/>
              </a:rPr>
              <a:t> Diferencia aritmética horizontal entre dos o más períodos de cada cuenta. </a:t>
            </a:r>
            <a:endParaRPr lang="en-US" sz="837"/>
          </a:p>
        </p:txBody>
      </p:sp>
      <p:sp>
        <p:nvSpPr>
          <p:cNvPr id="18" name="Shape 12"/>
          <p:cNvSpPr/>
          <p:nvPr/>
        </p:nvSpPr>
        <p:spPr>
          <a:xfrm>
            <a:off x="6915150" y="3437930"/>
            <a:ext cx="1943100" cy="1217228"/>
          </a:xfrm>
          <a:prstGeom prst="rect">
            <a:avLst/>
          </a:prstGeom>
          <a:solidFill>
            <a:srgbClr val="FFFFFF"/>
          </a:solidFill>
          <a:ln/>
        </p:spPr>
      </p:sp>
      <p:sp>
        <p:nvSpPr>
          <p:cNvPr id="19" name="Text 13"/>
          <p:cNvSpPr/>
          <p:nvPr/>
        </p:nvSpPr>
        <p:spPr>
          <a:xfrm>
            <a:off x="7029450" y="3552230"/>
            <a:ext cx="1714500" cy="200025"/>
          </a:xfrm>
          <a:prstGeom prst="rect">
            <a:avLst/>
          </a:prstGeom>
          <a:noFill/>
          <a:ln/>
        </p:spPr>
        <p:txBody>
          <a:bodyPr wrap="none" lIns="0" tIns="0" rIns="0" bIns="0" rtlCol="0" anchor="ctr">
            <a:spAutoFit/>
          </a:bodyPr>
          <a:lstStyle/>
          <a:p>
            <a:pPr marL="0" indent="0">
              <a:buNone/>
            </a:pPr>
            <a:r>
              <a:rPr lang="en-US" sz="942" b="1">
                <a:solidFill>
                  <a:srgbClr val="1F2937"/>
                </a:solidFill>
                <a:latin typeface="Noto Sans" pitchFamily="34" charset="0"/>
                <a:ea typeface="Noto Sans" pitchFamily="34" charset="-122"/>
                <a:cs typeface="Noto Sans" pitchFamily="34" charset="-120"/>
              </a:rPr>
              <a:t>Término Relativo</a:t>
            </a:r>
            <a:endParaRPr lang="en-US" sz="942"/>
          </a:p>
        </p:txBody>
      </p:sp>
      <p:sp>
        <p:nvSpPr>
          <p:cNvPr id="20" name="Text 14"/>
          <p:cNvSpPr/>
          <p:nvPr/>
        </p:nvSpPr>
        <p:spPr>
          <a:xfrm>
            <a:off x="7029450" y="3809405"/>
            <a:ext cx="1714500" cy="731453"/>
          </a:xfrm>
          <a:prstGeom prst="rect">
            <a:avLst/>
          </a:prstGeom>
          <a:noFill/>
          <a:ln/>
        </p:spPr>
        <p:txBody>
          <a:bodyPr wrap="square" lIns="0" tIns="0" rIns="0" bIns="0" rtlCol="0" anchor="ctr">
            <a:spAutoFit/>
          </a:bodyPr>
          <a:lstStyle/>
          <a:p>
            <a:pPr marL="0" indent="0">
              <a:buNone/>
            </a:pPr>
            <a:r>
              <a:rPr lang="en-US" sz="837">
                <a:solidFill>
                  <a:srgbClr val="333333"/>
                </a:solidFill>
                <a:latin typeface="Open Sans" pitchFamily="34" charset="0"/>
                <a:ea typeface="Open Sans" pitchFamily="34" charset="-122"/>
                <a:cs typeface="Open Sans" pitchFamily="34" charset="-120"/>
              </a:rPr>
              <a:t> Cálculo porcentual que se efectúa con relación al valor absoluto evaluado entre el valor del año base. </a:t>
            </a:r>
            <a:endParaRPr lang="en-US" sz="837"/>
          </a:p>
        </p:txBody>
      </p:sp>
      <p:sp>
        <p:nvSpPr>
          <p:cNvPr id="21" name="Text 15"/>
          <p:cNvSpPr/>
          <p:nvPr/>
        </p:nvSpPr>
        <p:spPr>
          <a:xfrm>
            <a:off x="8762451" y="4829175"/>
            <a:ext cx="238674" cy="171450"/>
          </a:xfrm>
          <a:prstGeom prst="rect">
            <a:avLst/>
          </a:prstGeom>
          <a:noFill/>
          <a:ln/>
        </p:spPr>
        <p:txBody>
          <a:bodyPr wrap="none" lIns="0" tIns="0" rIns="0" bIns="0" rtlCol="0" anchor="ctr">
            <a:spAutoFit/>
          </a:bodyPr>
          <a:lstStyle/>
          <a:p>
            <a:pPr marL="0" indent="0">
              <a:buNone/>
            </a:pPr>
            <a:r>
              <a:rPr lang="en-US" sz="837">
                <a:solidFill>
                  <a:srgbClr val="6B7280"/>
                </a:solidFill>
                <a:latin typeface="Noto Sans" pitchFamily="34" charset="0"/>
                <a:ea typeface="Noto Sans" pitchFamily="34" charset="-122"/>
                <a:cs typeface="Noto Sans" pitchFamily="34" charset="-120"/>
              </a:rPr>
              <a:t>5/12</a:t>
            </a:r>
            <a:endParaRPr lang="en-US" sz="837"/>
          </a:p>
        </p:txBody>
      </p:sp>
      <p:sp>
        <p:nvSpPr>
          <p:cNvPr id="22" name="Shape 16"/>
          <p:cNvSpPr/>
          <p:nvPr/>
        </p:nvSpPr>
        <p:spPr>
          <a:xfrm>
            <a:off x="0" y="5107781"/>
            <a:ext cx="3047674" cy="35719"/>
          </a:xfrm>
          <a:prstGeom prst="rect">
            <a:avLst/>
          </a:prstGeom>
          <a:solidFill>
            <a:srgbClr val="2ECC71"/>
          </a:solidFill>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144000" cy="5557056"/>
          </a:xfrm>
          <a:prstGeom prst="rect">
            <a:avLst/>
          </a:prstGeom>
        </p:spPr>
      </p:pic>
      <p:pic>
        <p:nvPicPr>
          <p:cNvPr id="3" name="Image 1" descr="preencoded.png"/>
          <p:cNvPicPr>
            <a:picLocks noChangeAspect="1"/>
          </p:cNvPicPr>
          <p:nvPr/>
        </p:nvPicPr>
        <p:blipFill>
          <a:blip r:embed="rId4"/>
          <a:stretch>
            <a:fillRect/>
          </a:stretch>
        </p:blipFill>
        <p:spPr>
          <a:xfrm>
            <a:off x="285750" y="285750"/>
            <a:ext cx="1285875" cy="396478"/>
          </a:xfrm>
          <a:prstGeom prst="rect">
            <a:avLst/>
          </a:prstGeom>
        </p:spPr>
      </p:pic>
      <p:sp>
        <p:nvSpPr>
          <p:cNvPr id="4" name="Text 0"/>
          <p:cNvSpPr/>
          <p:nvPr/>
        </p:nvSpPr>
        <p:spPr>
          <a:xfrm>
            <a:off x="2752130" y="341114"/>
            <a:ext cx="4925616" cy="285750"/>
          </a:xfrm>
          <a:prstGeom prst="rect">
            <a:avLst/>
          </a:prstGeom>
          <a:noFill/>
          <a:ln/>
        </p:spPr>
        <p:txBody>
          <a:bodyPr wrap="none" lIns="0" tIns="0" rIns="0" bIns="0" rtlCol="0" anchor="ctr">
            <a:spAutoFit/>
          </a:bodyPr>
          <a:lstStyle/>
          <a:p>
            <a:pPr marL="0" indent="0">
              <a:buNone/>
            </a:pPr>
            <a:r>
              <a:rPr lang="en-US" sz="2025" b="1">
                <a:solidFill>
                  <a:srgbClr val="1A365D"/>
                </a:solidFill>
                <a:latin typeface="Montserrat" pitchFamily="34" charset="0"/>
                <a:ea typeface="Montserrat" pitchFamily="34" charset="-122"/>
                <a:cs typeface="Montserrat" pitchFamily="34" charset="-120"/>
              </a:rPr>
              <a:t>Herramientas del Análisis Financiero</a:t>
            </a:r>
            <a:endParaRPr lang="en-US" sz="2025"/>
          </a:p>
        </p:txBody>
      </p:sp>
      <p:sp>
        <p:nvSpPr>
          <p:cNvPr id="5" name="Text 1"/>
          <p:cNvSpPr/>
          <p:nvPr/>
        </p:nvSpPr>
        <p:spPr>
          <a:xfrm>
            <a:off x="285750" y="910828"/>
            <a:ext cx="4000500" cy="228600"/>
          </a:xfrm>
          <a:prstGeom prst="rect">
            <a:avLst/>
          </a:prstGeom>
          <a:noFill/>
          <a:ln/>
        </p:spPr>
        <p:txBody>
          <a:bodyPr wrap="none" lIns="0" tIns="0" rIns="0" bIns="0" rtlCol="0" anchor="ctr">
            <a:spAutoFit/>
          </a:bodyPr>
          <a:lstStyle/>
          <a:p>
            <a:pPr marL="0" indent="0">
              <a:buNone/>
            </a:pPr>
            <a:r>
              <a:rPr lang="en-US" sz="1350" b="1">
                <a:solidFill>
                  <a:srgbClr val="4A90E2"/>
                </a:solidFill>
                <a:latin typeface="Montserrat" pitchFamily="34" charset="0"/>
                <a:ea typeface="Montserrat" pitchFamily="34" charset="-122"/>
                <a:cs typeface="Montserrat" pitchFamily="34" charset="-120"/>
              </a:rPr>
              <a:t>Principales Herramientas</a:t>
            </a:r>
            <a:endParaRPr lang="en-US" sz="1350"/>
          </a:p>
        </p:txBody>
      </p:sp>
      <p:sp>
        <p:nvSpPr>
          <p:cNvPr id="6" name="Shape 2"/>
          <p:cNvSpPr/>
          <p:nvPr/>
        </p:nvSpPr>
        <p:spPr>
          <a:xfrm>
            <a:off x="285750" y="1310878"/>
            <a:ext cx="4000500" cy="851502"/>
          </a:xfrm>
          <a:prstGeom prst="rect">
            <a:avLst/>
          </a:prstGeom>
          <a:solidFill>
            <a:srgbClr val="FFFFFF"/>
          </a:solidFill>
          <a:ln/>
        </p:spPr>
      </p:sp>
      <p:sp>
        <p:nvSpPr>
          <p:cNvPr id="7" name="Shape 3"/>
          <p:cNvSpPr/>
          <p:nvPr/>
        </p:nvSpPr>
        <p:spPr>
          <a:xfrm>
            <a:off x="285750" y="1310878"/>
            <a:ext cx="28575" cy="851502"/>
          </a:xfrm>
          <a:prstGeom prst="rect">
            <a:avLst/>
          </a:prstGeom>
          <a:solidFill>
            <a:srgbClr val="1A365D"/>
          </a:solidFill>
          <a:ln/>
        </p:spPr>
      </p:sp>
      <p:pic>
        <p:nvPicPr>
          <p:cNvPr id="8" name="Image 2" descr="preencoded.png"/>
          <p:cNvPicPr>
            <a:picLocks noChangeAspect="1"/>
          </p:cNvPicPr>
          <p:nvPr/>
        </p:nvPicPr>
        <p:blipFill>
          <a:blip r:embed="rId5"/>
          <a:stretch>
            <a:fillRect/>
          </a:stretch>
        </p:blipFill>
        <p:spPr>
          <a:xfrm>
            <a:off x="400050" y="1439466"/>
            <a:ext cx="128588" cy="171450"/>
          </a:xfrm>
          <a:prstGeom prst="rect">
            <a:avLst/>
          </a:prstGeom>
        </p:spPr>
      </p:pic>
      <p:sp>
        <p:nvSpPr>
          <p:cNvPr id="9" name="Text 4"/>
          <p:cNvSpPr/>
          <p:nvPr/>
        </p:nvSpPr>
        <p:spPr>
          <a:xfrm>
            <a:off x="614363" y="1425178"/>
            <a:ext cx="2527102" cy="200025"/>
          </a:xfrm>
          <a:prstGeom prst="rect">
            <a:avLst/>
          </a:prstGeom>
          <a:noFill/>
          <a:ln/>
        </p:spPr>
        <p:txBody>
          <a:bodyPr wrap="none" lIns="0" tIns="0" rIns="0" bIns="0" rtlCol="0" anchor="ctr">
            <a:spAutoFit/>
          </a:bodyPr>
          <a:lstStyle/>
          <a:p>
            <a:pPr marL="0" indent="0">
              <a:buNone/>
            </a:pPr>
            <a:r>
              <a:rPr lang="en-US" sz="1046" b="1">
                <a:solidFill>
                  <a:srgbClr val="4A90E2"/>
                </a:solidFill>
                <a:latin typeface="Montserrat" pitchFamily="34" charset="0"/>
                <a:ea typeface="Montserrat" pitchFamily="34" charset="-122"/>
                <a:cs typeface="Montserrat" pitchFamily="34" charset="-120"/>
              </a:rPr>
              <a:t>Estados Financieros Comparativos</a:t>
            </a:r>
            <a:endParaRPr lang="en-US" sz="1046"/>
          </a:p>
        </p:txBody>
      </p:sp>
      <p:sp>
        <p:nvSpPr>
          <p:cNvPr id="10" name="Text 5"/>
          <p:cNvSpPr/>
          <p:nvPr/>
        </p:nvSpPr>
        <p:spPr>
          <a:xfrm>
            <a:off x="657225" y="1682353"/>
            <a:ext cx="3514725" cy="365727"/>
          </a:xfrm>
          <a:prstGeom prst="rect">
            <a:avLst/>
          </a:prstGeom>
          <a:noFill/>
          <a:ln/>
        </p:spPr>
        <p:txBody>
          <a:bodyPr wrap="square" lIns="0" tIns="0" rIns="0" bIns="0" rtlCol="0" anchor="ctr">
            <a:spAutoFit/>
          </a:bodyPr>
          <a:lstStyle/>
          <a:p>
            <a:pPr marL="0" indent="0">
              <a:buNone/>
            </a:pPr>
            <a:r>
              <a:rPr lang="en-US" sz="837">
                <a:solidFill>
                  <a:srgbClr val="333333"/>
                </a:solidFill>
                <a:latin typeface="Open Sans" pitchFamily="34" charset="0"/>
                <a:ea typeface="Open Sans" pitchFamily="34" charset="-122"/>
                <a:cs typeface="Open Sans" pitchFamily="34" charset="-120"/>
              </a:rPr>
              <a:t> Muestran información de dos o más ejercicios, con aumentos y disminuciones en términos monetarios o porcentuales. </a:t>
            </a:r>
            <a:endParaRPr lang="en-US" sz="837"/>
          </a:p>
        </p:txBody>
      </p:sp>
      <p:sp>
        <p:nvSpPr>
          <p:cNvPr id="11" name="Shape 6"/>
          <p:cNvSpPr/>
          <p:nvPr/>
        </p:nvSpPr>
        <p:spPr>
          <a:xfrm>
            <a:off x="285750" y="2305255"/>
            <a:ext cx="4000500" cy="851502"/>
          </a:xfrm>
          <a:prstGeom prst="rect">
            <a:avLst/>
          </a:prstGeom>
          <a:solidFill>
            <a:srgbClr val="FFFFFF"/>
          </a:solidFill>
          <a:ln/>
        </p:spPr>
      </p:sp>
      <p:sp>
        <p:nvSpPr>
          <p:cNvPr id="12" name="Shape 7"/>
          <p:cNvSpPr/>
          <p:nvPr/>
        </p:nvSpPr>
        <p:spPr>
          <a:xfrm>
            <a:off x="285750" y="2305255"/>
            <a:ext cx="28575" cy="851502"/>
          </a:xfrm>
          <a:prstGeom prst="rect">
            <a:avLst/>
          </a:prstGeom>
          <a:solidFill>
            <a:srgbClr val="1A365D"/>
          </a:solidFill>
          <a:ln/>
        </p:spPr>
      </p:sp>
      <p:pic>
        <p:nvPicPr>
          <p:cNvPr id="13" name="Image 3" descr="preencoded.png"/>
          <p:cNvPicPr>
            <a:picLocks noChangeAspect="1"/>
          </p:cNvPicPr>
          <p:nvPr/>
        </p:nvPicPr>
        <p:blipFill>
          <a:blip r:embed="rId6"/>
          <a:stretch>
            <a:fillRect/>
          </a:stretch>
        </p:blipFill>
        <p:spPr>
          <a:xfrm>
            <a:off x="400050" y="2433842"/>
            <a:ext cx="171450" cy="171450"/>
          </a:xfrm>
          <a:prstGeom prst="rect">
            <a:avLst/>
          </a:prstGeom>
        </p:spPr>
      </p:pic>
      <p:sp>
        <p:nvSpPr>
          <p:cNvPr id="14" name="Text 8"/>
          <p:cNvSpPr/>
          <p:nvPr/>
        </p:nvSpPr>
        <p:spPr>
          <a:xfrm>
            <a:off x="657225" y="2419555"/>
            <a:ext cx="1664494" cy="200025"/>
          </a:xfrm>
          <a:prstGeom prst="rect">
            <a:avLst/>
          </a:prstGeom>
          <a:noFill/>
          <a:ln/>
        </p:spPr>
        <p:txBody>
          <a:bodyPr wrap="none" lIns="0" tIns="0" rIns="0" bIns="0" rtlCol="0" anchor="ctr">
            <a:spAutoFit/>
          </a:bodyPr>
          <a:lstStyle/>
          <a:p>
            <a:pPr marL="0" indent="0">
              <a:buNone/>
            </a:pPr>
            <a:r>
              <a:rPr lang="en-US" sz="1046" b="1">
                <a:solidFill>
                  <a:srgbClr val="4A90E2"/>
                </a:solidFill>
                <a:latin typeface="Montserrat" pitchFamily="34" charset="0"/>
                <a:ea typeface="Montserrat" pitchFamily="34" charset="-122"/>
                <a:cs typeface="Montserrat" pitchFamily="34" charset="-120"/>
              </a:rPr>
              <a:t>Análisis de Tendencias</a:t>
            </a:r>
            <a:endParaRPr lang="en-US" sz="1046"/>
          </a:p>
        </p:txBody>
      </p:sp>
      <p:sp>
        <p:nvSpPr>
          <p:cNvPr id="15" name="Text 9"/>
          <p:cNvSpPr/>
          <p:nvPr/>
        </p:nvSpPr>
        <p:spPr>
          <a:xfrm>
            <a:off x="657225" y="2676730"/>
            <a:ext cx="3514725" cy="365727"/>
          </a:xfrm>
          <a:prstGeom prst="rect">
            <a:avLst/>
          </a:prstGeom>
          <a:noFill/>
          <a:ln/>
        </p:spPr>
        <p:txBody>
          <a:bodyPr wrap="square" lIns="0" tIns="0" rIns="0" bIns="0" rtlCol="0" anchor="ctr">
            <a:spAutoFit/>
          </a:bodyPr>
          <a:lstStyle/>
          <a:p>
            <a:pPr marL="0" indent="0">
              <a:buNone/>
            </a:pPr>
            <a:r>
              <a:rPr lang="en-US" sz="837">
                <a:solidFill>
                  <a:srgbClr val="333333"/>
                </a:solidFill>
                <a:latin typeface="Open Sans" pitchFamily="34" charset="0"/>
                <a:ea typeface="Open Sans" pitchFamily="34" charset="-122"/>
                <a:cs typeface="Open Sans" pitchFamily="34" charset="-120"/>
              </a:rPr>
              <a:t> Evalúa el comportamiento de las partidas a través del tiempo, tomando un año base como referencia. </a:t>
            </a:r>
            <a:endParaRPr lang="en-US" sz="837"/>
          </a:p>
        </p:txBody>
      </p:sp>
      <p:sp>
        <p:nvSpPr>
          <p:cNvPr id="16" name="Shape 10"/>
          <p:cNvSpPr/>
          <p:nvPr/>
        </p:nvSpPr>
        <p:spPr>
          <a:xfrm>
            <a:off x="285750" y="3299631"/>
            <a:ext cx="4000500" cy="851502"/>
          </a:xfrm>
          <a:prstGeom prst="rect">
            <a:avLst/>
          </a:prstGeom>
          <a:solidFill>
            <a:srgbClr val="FFFFFF"/>
          </a:solidFill>
          <a:ln/>
        </p:spPr>
      </p:sp>
      <p:sp>
        <p:nvSpPr>
          <p:cNvPr id="17" name="Shape 11"/>
          <p:cNvSpPr/>
          <p:nvPr/>
        </p:nvSpPr>
        <p:spPr>
          <a:xfrm>
            <a:off x="285750" y="3299631"/>
            <a:ext cx="28575" cy="851502"/>
          </a:xfrm>
          <a:prstGeom prst="rect">
            <a:avLst/>
          </a:prstGeom>
          <a:solidFill>
            <a:srgbClr val="1A365D"/>
          </a:solidFill>
          <a:ln/>
        </p:spPr>
      </p:sp>
      <p:pic>
        <p:nvPicPr>
          <p:cNvPr id="18" name="Image 4" descr="preencoded.png"/>
          <p:cNvPicPr>
            <a:picLocks noChangeAspect="1"/>
          </p:cNvPicPr>
          <p:nvPr/>
        </p:nvPicPr>
        <p:blipFill>
          <a:blip r:embed="rId7"/>
          <a:stretch>
            <a:fillRect/>
          </a:stretch>
        </p:blipFill>
        <p:spPr>
          <a:xfrm>
            <a:off x="400050" y="3428219"/>
            <a:ext cx="128588" cy="171450"/>
          </a:xfrm>
          <a:prstGeom prst="rect">
            <a:avLst/>
          </a:prstGeom>
        </p:spPr>
      </p:pic>
      <p:sp>
        <p:nvSpPr>
          <p:cNvPr id="19" name="Text 12"/>
          <p:cNvSpPr/>
          <p:nvPr/>
        </p:nvSpPr>
        <p:spPr>
          <a:xfrm>
            <a:off x="614363" y="3413931"/>
            <a:ext cx="1650206" cy="200025"/>
          </a:xfrm>
          <a:prstGeom prst="rect">
            <a:avLst/>
          </a:prstGeom>
          <a:noFill/>
          <a:ln/>
        </p:spPr>
        <p:txBody>
          <a:bodyPr wrap="none" lIns="0" tIns="0" rIns="0" bIns="0" rtlCol="0" anchor="ctr">
            <a:spAutoFit/>
          </a:bodyPr>
          <a:lstStyle/>
          <a:p>
            <a:pPr marL="0" indent="0">
              <a:buNone/>
            </a:pPr>
            <a:r>
              <a:rPr lang="en-US" sz="1046" b="1">
                <a:solidFill>
                  <a:srgbClr val="4A90E2"/>
                </a:solidFill>
                <a:latin typeface="Montserrat" pitchFamily="34" charset="0"/>
                <a:ea typeface="Montserrat" pitchFamily="34" charset="-122"/>
                <a:cs typeface="Montserrat" pitchFamily="34" charset="-120"/>
              </a:rPr>
              <a:t>Porcentajes Integrales</a:t>
            </a:r>
            <a:endParaRPr lang="en-US" sz="1046"/>
          </a:p>
        </p:txBody>
      </p:sp>
      <p:sp>
        <p:nvSpPr>
          <p:cNvPr id="20" name="Text 13"/>
          <p:cNvSpPr/>
          <p:nvPr/>
        </p:nvSpPr>
        <p:spPr>
          <a:xfrm>
            <a:off x="657225" y="3671106"/>
            <a:ext cx="3514725" cy="365727"/>
          </a:xfrm>
          <a:prstGeom prst="rect">
            <a:avLst/>
          </a:prstGeom>
          <a:noFill/>
          <a:ln/>
        </p:spPr>
        <p:txBody>
          <a:bodyPr wrap="square" lIns="0" tIns="0" rIns="0" bIns="0" rtlCol="0" anchor="ctr">
            <a:spAutoFit/>
          </a:bodyPr>
          <a:lstStyle/>
          <a:p>
            <a:pPr marL="0" indent="0">
              <a:buNone/>
            </a:pPr>
            <a:r>
              <a:rPr lang="en-US" sz="837">
                <a:solidFill>
                  <a:srgbClr val="333333"/>
                </a:solidFill>
                <a:latin typeface="Open Sans" pitchFamily="34" charset="0"/>
                <a:ea typeface="Open Sans" pitchFamily="34" charset="-122"/>
                <a:cs typeface="Open Sans" pitchFamily="34" charset="-120"/>
              </a:rPr>
              <a:t> Indican el tamaño relativo de una partida con respecto al total en que se incluye. </a:t>
            </a:r>
            <a:endParaRPr lang="en-US" sz="837"/>
          </a:p>
        </p:txBody>
      </p:sp>
      <p:sp>
        <p:nvSpPr>
          <p:cNvPr id="21" name="Shape 14"/>
          <p:cNvSpPr/>
          <p:nvPr/>
        </p:nvSpPr>
        <p:spPr>
          <a:xfrm>
            <a:off x="285750" y="4294008"/>
            <a:ext cx="4000500" cy="851502"/>
          </a:xfrm>
          <a:prstGeom prst="rect">
            <a:avLst/>
          </a:prstGeom>
          <a:solidFill>
            <a:srgbClr val="FFFFFF"/>
          </a:solidFill>
          <a:ln/>
        </p:spPr>
      </p:sp>
      <p:sp>
        <p:nvSpPr>
          <p:cNvPr id="22" name="Shape 15"/>
          <p:cNvSpPr/>
          <p:nvPr/>
        </p:nvSpPr>
        <p:spPr>
          <a:xfrm>
            <a:off x="285750" y="4294008"/>
            <a:ext cx="28575" cy="851502"/>
          </a:xfrm>
          <a:prstGeom prst="rect">
            <a:avLst/>
          </a:prstGeom>
          <a:solidFill>
            <a:srgbClr val="1A365D"/>
          </a:solidFill>
          <a:ln/>
        </p:spPr>
      </p:sp>
      <p:pic>
        <p:nvPicPr>
          <p:cNvPr id="23" name="Image 5" descr="preencoded.png"/>
          <p:cNvPicPr>
            <a:picLocks noChangeAspect="1"/>
          </p:cNvPicPr>
          <p:nvPr/>
        </p:nvPicPr>
        <p:blipFill>
          <a:blip r:embed="rId8"/>
          <a:stretch>
            <a:fillRect/>
          </a:stretch>
        </p:blipFill>
        <p:spPr>
          <a:xfrm>
            <a:off x="400050" y="4422595"/>
            <a:ext cx="128588" cy="171450"/>
          </a:xfrm>
          <a:prstGeom prst="rect">
            <a:avLst/>
          </a:prstGeom>
        </p:spPr>
      </p:pic>
      <p:sp>
        <p:nvSpPr>
          <p:cNvPr id="24" name="Text 16"/>
          <p:cNvSpPr/>
          <p:nvPr/>
        </p:nvSpPr>
        <p:spPr>
          <a:xfrm>
            <a:off x="614363" y="4408308"/>
            <a:ext cx="1503759" cy="200025"/>
          </a:xfrm>
          <a:prstGeom prst="rect">
            <a:avLst/>
          </a:prstGeom>
          <a:noFill/>
          <a:ln/>
        </p:spPr>
        <p:txBody>
          <a:bodyPr wrap="none" lIns="0" tIns="0" rIns="0" bIns="0" rtlCol="0" anchor="ctr">
            <a:spAutoFit/>
          </a:bodyPr>
          <a:lstStyle/>
          <a:p>
            <a:pPr marL="0" indent="0">
              <a:buNone/>
            </a:pPr>
            <a:r>
              <a:rPr lang="en-US" sz="1046" b="1">
                <a:solidFill>
                  <a:srgbClr val="4A90E2"/>
                </a:solidFill>
                <a:latin typeface="Montserrat" pitchFamily="34" charset="0"/>
                <a:ea typeface="Montserrat" pitchFamily="34" charset="-122"/>
                <a:cs typeface="Montserrat" pitchFamily="34" charset="-120"/>
              </a:rPr>
              <a:t>Razones Financieras</a:t>
            </a:r>
            <a:endParaRPr lang="en-US" sz="1046"/>
          </a:p>
        </p:txBody>
      </p:sp>
      <p:sp>
        <p:nvSpPr>
          <p:cNvPr id="25" name="Text 17"/>
          <p:cNvSpPr/>
          <p:nvPr/>
        </p:nvSpPr>
        <p:spPr>
          <a:xfrm>
            <a:off x="657225" y="4665483"/>
            <a:ext cx="3514725" cy="365727"/>
          </a:xfrm>
          <a:prstGeom prst="rect">
            <a:avLst/>
          </a:prstGeom>
          <a:noFill/>
          <a:ln/>
        </p:spPr>
        <p:txBody>
          <a:bodyPr wrap="square" lIns="0" tIns="0" rIns="0" bIns="0" rtlCol="0" anchor="ctr">
            <a:spAutoFit/>
          </a:bodyPr>
          <a:lstStyle/>
          <a:p>
            <a:pPr marL="0" indent="0">
              <a:buNone/>
            </a:pPr>
            <a:r>
              <a:rPr lang="en-US" sz="837">
                <a:solidFill>
                  <a:srgbClr val="333333"/>
                </a:solidFill>
                <a:latin typeface="Open Sans" pitchFamily="34" charset="0"/>
                <a:ea typeface="Open Sans" pitchFamily="34" charset="-122"/>
                <a:cs typeface="Open Sans" pitchFamily="34" charset="-120"/>
              </a:rPr>
              <a:t> Relaciones matemáticas entre dos o más cuentas para evaluar aspectos específicos del desempeño financiero. </a:t>
            </a:r>
            <a:endParaRPr lang="en-US" sz="837"/>
          </a:p>
        </p:txBody>
      </p:sp>
      <p:pic>
        <p:nvPicPr>
          <p:cNvPr id="26" name="Image 6" descr="preencoded.png"/>
          <p:cNvPicPr>
            <a:picLocks noChangeAspect="1"/>
          </p:cNvPicPr>
          <p:nvPr/>
        </p:nvPicPr>
        <p:blipFill>
          <a:blip r:embed="rId9"/>
          <a:stretch>
            <a:fillRect/>
          </a:stretch>
        </p:blipFill>
        <p:spPr>
          <a:xfrm>
            <a:off x="5786438" y="910828"/>
            <a:ext cx="2143125" cy="2143125"/>
          </a:xfrm>
          <a:prstGeom prst="rect">
            <a:avLst/>
          </a:prstGeom>
        </p:spPr>
      </p:pic>
      <p:sp>
        <p:nvSpPr>
          <p:cNvPr id="27" name="Shape 18"/>
          <p:cNvSpPr/>
          <p:nvPr/>
        </p:nvSpPr>
        <p:spPr>
          <a:xfrm>
            <a:off x="4857750" y="3282553"/>
            <a:ext cx="4000500" cy="1988753"/>
          </a:xfrm>
          <a:prstGeom prst="rect">
            <a:avLst/>
          </a:prstGeom>
          <a:solidFill>
            <a:srgbClr val="FFFFFF"/>
          </a:solidFill>
          <a:ln/>
        </p:spPr>
      </p:sp>
      <p:sp>
        <p:nvSpPr>
          <p:cNvPr id="28" name="Text 19"/>
          <p:cNvSpPr/>
          <p:nvPr/>
        </p:nvSpPr>
        <p:spPr>
          <a:xfrm>
            <a:off x="5029200" y="3454003"/>
            <a:ext cx="3657600" cy="228600"/>
          </a:xfrm>
          <a:prstGeom prst="rect">
            <a:avLst/>
          </a:prstGeom>
          <a:noFill/>
          <a:ln/>
        </p:spPr>
        <p:txBody>
          <a:bodyPr wrap="none" lIns="0" tIns="0" rIns="0" bIns="0" rtlCol="0" anchor="ctr">
            <a:spAutoFit/>
          </a:bodyPr>
          <a:lstStyle/>
          <a:p>
            <a:pPr marL="0" indent="0">
              <a:buNone/>
            </a:pPr>
            <a:r>
              <a:rPr lang="en-US" sz="1350" b="1">
                <a:solidFill>
                  <a:srgbClr val="4A90E2"/>
                </a:solidFill>
                <a:latin typeface="Montserrat" pitchFamily="34" charset="0"/>
                <a:ea typeface="Montserrat" pitchFamily="34" charset="-122"/>
                <a:cs typeface="Montserrat" pitchFamily="34" charset="-120"/>
              </a:rPr>
              <a:t>Enfoque del Análisis</a:t>
            </a:r>
            <a:endParaRPr lang="en-US" sz="1350"/>
          </a:p>
        </p:txBody>
      </p:sp>
      <p:sp>
        <p:nvSpPr>
          <p:cNvPr id="29" name="Shape 20"/>
          <p:cNvSpPr/>
          <p:nvPr/>
        </p:nvSpPr>
        <p:spPr>
          <a:xfrm>
            <a:off x="5029200" y="3796903"/>
            <a:ext cx="228600" cy="285750"/>
          </a:xfrm>
          <a:prstGeom prst="roundRect">
            <a:avLst/>
          </a:prstGeom>
          <a:solidFill>
            <a:srgbClr val="DBEAFE"/>
          </a:solidFill>
          <a:ln/>
        </p:spPr>
      </p:sp>
      <p:pic>
        <p:nvPicPr>
          <p:cNvPr id="30" name="Image 7" descr="preencoded.png"/>
          <p:cNvPicPr>
            <a:picLocks noChangeAspect="1"/>
          </p:cNvPicPr>
          <p:nvPr/>
        </p:nvPicPr>
        <p:blipFill>
          <a:blip r:embed="rId10"/>
          <a:stretch>
            <a:fillRect/>
          </a:stretch>
        </p:blipFill>
        <p:spPr>
          <a:xfrm>
            <a:off x="5086350" y="3882628"/>
            <a:ext cx="114300" cy="114300"/>
          </a:xfrm>
          <a:prstGeom prst="rect">
            <a:avLst/>
          </a:prstGeom>
        </p:spPr>
      </p:pic>
      <p:sp>
        <p:nvSpPr>
          <p:cNvPr id="31" name="Text 21"/>
          <p:cNvSpPr/>
          <p:nvPr/>
        </p:nvSpPr>
        <p:spPr>
          <a:xfrm>
            <a:off x="5372100" y="3796903"/>
            <a:ext cx="3314700" cy="200025"/>
          </a:xfrm>
          <a:prstGeom prst="rect">
            <a:avLst/>
          </a:prstGeom>
          <a:noFill/>
          <a:ln/>
        </p:spPr>
        <p:txBody>
          <a:bodyPr wrap="none" lIns="0" tIns="0" rIns="0" bIns="0" rtlCol="0" anchor="ctr">
            <a:spAutoFit/>
          </a:bodyPr>
          <a:lstStyle/>
          <a:p>
            <a:pPr marL="0" indent="0">
              <a:buNone/>
            </a:pPr>
            <a:r>
              <a:rPr lang="en-US" sz="942" b="1">
                <a:solidFill>
                  <a:srgbClr val="1F2937"/>
                </a:solidFill>
                <a:latin typeface="Noto Sans" pitchFamily="34" charset="0"/>
                <a:ea typeface="Noto Sans" pitchFamily="34" charset="-122"/>
                <a:cs typeface="Noto Sans" pitchFamily="34" charset="-120"/>
              </a:rPr>
              <a:t>Análisis Vertical (Estático)</a:t>
            </a:r>
            <a:endParaRPr lang="en-US" sz="942"/>
          </a:p>
        </p:txBody>
      </p:sp>
      <p:sp>
        <p:nvSpPr>
          <p:cNvPr id="32" name="Text 22"/>
          <p:cNvSpPr/>
          <p:nvPr/>
        </p:nvSpPr>
        <p:spPr>
          <a:xfrm>
            <a:off x="5372100" y="4025503"/>
            <a:ext cx="3314700" cy="365727"/>
          </a:xfrm>
          <a:prstGeom prst="rect">
            <a:avLst/>
          </a:prstGeom>
          <a:noFill/>
          <a:ln/>
        </p:spPr>
        <p:txBody>
          <a:bodyPr wrap="square" lIns="0" tIns="0" rIns="0" bIns="0" rtlCol="0" anchor="ctr">
            <a:spAutoFit/>
          </a:bodyPr>
          <a:lstStyle/>
          <a:p>
            <a:pPr marL="0" indent="0">
              <a:buNone/>
            </a:pPr>
            <a:r>
              <a:rPr lang="en-US" sz="837">
                <a:solidFill>
                  <a:srgbClr val="333333"/>
                </a:solidFill>
                <a:latin typeface="Open Sans" pitchFamily="34" charset="0"/>
                <a:ea typeface="Open Sans" pitchFamily="34" charset="-122"/>
                <a:cs typeface="Open Sans" pitchFamily="34" charset="-120"/>
              </a:rPr>
              <a:t>Comparación entre sí de las cifras obtenidas al fin de un período de operaciones.</a:t>
            </a:r>
            <a:endParaRPr lang="en-US" sz="837"/>
          </a:p>
        </p:txBody>
      </p:sp>
      <p:sp>
        <p:nvSpPr>
          <p:cNvPr id="33" name="Shape 23"/>
          <p:cNvSpPr/>
          <p:nvPr/>
        </p:nvSpPr>
        <p:spPr>
          <a:xfrm>
            <a:off x="5029200" y="4505530"/>
            <a:ext cx="228600" cy="285750"/>
          </a:xfrm>
          <a:prstGeom prst="roundRect">
            <a:avLst/>
          </a:prstGeom>
          <a:solidFill>
            <a:srgbClr val="D1FAE5"/>
          </a:solidFill>
          <a:ln/>
        </p:spPr>
      </p:sp>
      <p:pic>
        <p:nvPicPr>
          <p:cNvPr id="34" name="Image 8" descr="preencoded.png"/>
          <p:cNvPicPr>
            <a:picLocks noChangeAspect="1"/>
          </p:cNvPicPr>
          <p:nvPr/>
        </p:nvPicPr>
        <p:blipFill>
          <a:blip r:embed="rId11"/>
          <a:stretch>
            <a:fillRect/>
          </a:stretch>
        </p:blipFill>
        <p:spPr>
          <a:xfrm>
            <a:off x="5086350" y="4591255"/>
            <a:ext cx="114300" cy="114300"/>
          </a:xfrm>
          <a:prstGeom prst="rect">
            <a:avLst/>
          </a:prstGeom>
        </p:spPr>
      </p:pic>
      <p:sp>
        <p:nvSpPr>
          <p:cNvPr id="35" name="Text 24"/>
          <p:cNvSpPr/>
          <p:nvPr/>
        </p:nvSpPr>
        <p:spPr>
          <a:xfrm>
            <a:off x="5372100" y="4505530"/>
            <a:ext cx="3314700" cy="200025"/>
          </a:xfrm>
          <a:prstGeom prst="rect">
            <a:avLst/>
          </a:prstGeom>
          <a:noFill/>
          <a:ln/>
        </p:spPr>
        <p:txBody>
          <a:bodyPr wrap="none" lIns="0" tIns="0" rIns="0" bIns="0" rtlCol="0" anchor="ctr">
            <a:spAutoFit/>
          </a:bodyPr>
          <a:lstStyle/>
          <a:p>
            <a:pPr marL="0" indent="0">
              <a:buNone/>
            </a:pPr>
            <a:r>
              <a:rPr lang="en-US" sz="942" b="1">
                <a:solidFill>
                  <a:srgbClr val="1F2937"/>
                </a:solidFill>
                <a:latin typeface="Noto Sans" pitchFamily="34" charset="0"/>
                <a:ea typeface="Noto Sans" pitchFamily="34" charset="-122"/>
                <a:cs typeface="Noto Sans" pitchFamily="34" charset="-120"/>
              </a:rPr>
              <a:t>Análisis Horizontal (Dinámico)</a:t>
            </a:r>
            <a:endParaRPr lang="en-US" sz="942"/>
          </a:p>
        </p:txBody>
      </p:sp>
      <p:sp>
        <p:nvSpPr>
          <p:cNvPr id="36" name="Text 25"/>
          <p:cNvSpPr/>
          <p:nvPr/>
        </p:nvSpPr>
        <p:spPr>
          <a:xfrm>
            <a:off x="5372100" y="4734130"/>
            <a:ext cx="3314700" cy="365727"/>
          </a:xfrm>
          <a:prstGeom prst="rect">
            <a:avLst/>
          </a:prstGeom>
          <a:noFill/>
          <a:ln/>
        </p:spPr>
        <p:txBody>
          <a:bodyPr wrap="square" lIns="0" tIns="0" rIns="0" bIns="0" rtlCol="0" anchor="ctr">
            <a:spAutoFit/>
          </a:bodyPr>
          <a:lstStyle/>
          <a:p>
            <a:pPr marL="0" indent="0">
              <a:buNone/>
            </a:pPr>
            <a:r>
              <a:rPr lang="en-US" sz="837">
                <a:solidFill>
                  <a:srgbClr val="333333"/>
                </a:solidFill>
                <a:latin typeface="Open Sans" pitchFamily="34" charset="0"/>
                <a:ea typeface="Open Sans" pitchFamily="34" charset="-122"/>
                <a:cs typeface="Open Sans" pitchFamily="34" charset="-120"/>
              </a:rPr>
              <a:t>Comparación de cifras de diferentes períodos operativos para detectar tendencias.</a:t>
            </a:r>
            <a:endParaRPr lang="en-US" sz="837"/>
          </a:p>
        </p:txBody>
      </p:sp>
      <p:sp>
        <p:nvSpPr>
          <p:cNvPr id="37" name="Text 26"/>
          <p:cNvSpPr/>
          <p:nvPr/>
        </p:nvSpPr>
        <p:spPr>
          <a:xfrm>
            <a:off x="8762451" y="5242731"/>
            <a:ext cx="238674" cy="171450"/>
          </a:xfrm>
          <a:prstGeom prst="rect">
            <a:avLst/>
          </a:prstGeom>
          <a:noFill/>
          <a:ln/>
        </p:spPr>
        <p:txBody>
          <a:bodyPr wrap="none" lIns="0" tIns="0" rIns="0" bIns="0" rtlCol="0" anchor="ctr">
            <a:spAutoFit/>
          </a:bodyPr>
          <a:lstStyle/>
          <a:p>
            <a:pPr marL="0" indent="0">
              <a:buNone/>
            </a:pPr>
            <a:r>
              <a:rPr lang="en-US" sz="837">
                <a:solidFill>
                  <a:srgbClr val="6B7280"/>
                </a:solidFill>
                <a:latin typeface="Noto Sans" pitchFamily="34" charset="0"/>
                <a:ea typeface="Noto Sans" pitchFamily="34" charset="-122"/>
                <a:cs typeface="Noto Sans" pitchFamily="34" charset="-120"/>
              </a:rPr>
              <a:t>6/12</a:t>
            </a:r>
            <a:endParaRPr lang="en-US" sz="837"/>
          </a:p>
        </p:txBody>
      </p:sp>
      <p:sp>
        <p:nvSpPr>
          <p:cNvPr id="38" name="Shape 27"/>
          <p:cNvSpPr/>
          <p:nvPr/>
        </p:nvSpPr>
        <p:spPr>
          <a:xfrm>
            <a:off x="0" y="5521337"/>
            <a:ext cx="3810298" cy="35719"/>
          </a:xfrm>
          <a:prstGeom prst="rect">
            <a:avLst/>
          </a:prstGeom>
          <a:solidFill>
            <a:srgbClr val="2ECC71"/>
          </a:solidFill>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144000" cy="5862340"/>
          </a:xfrm>
          <a:prstGeom prst="rect">
            <a:avLst/>
          </a:prstGeom>
        </p:spPr>
      </p:pic>
      <p:pic>
        <p:nvPicPr>
          <p:cNvPr id="3" name="Image 1" descr="preencoded.png"/>
          <p:cNvPicPr>
            <a:picLocks noChangeAspect="1"/>
          </p:cNvPicPr>
          <p:nvPr/>
        </p:nvPicPr>
        <p:blipFill>
          <a:blip r:embed="rId4"/>
          <a:stretch>
            <a:fillRect/>
          </a:stretch>
        </p:blipFill>
        <p:spPr>
          <a:xfrm>
            <a:off x="285750" y="285750"/>
            <a:ext cx="1285875" cy="396478"/>
          </a:xfrm>
          <a:prstGeom prst="rect">
            <a:avLst/>
          </a:prstGeom>
        </p:spPr>
      </p:pic>
      <p:sp>
        <p:nvSpPr>
          <p:cNvPr id="4" name="Text 0"/>
          <p:cNvSpPr/>
          <p:nvPr/>
        </p:nvSpPr>
        <p:spPr>
          <a:xfrm>
            <a:off x="3476327" y="341114"/>
            <a:ext cx="3477220" cy="285750"/>
          </a:xfrm>
          <a:prstGeom prst="rect">
            <a:avLst/>
          </a:prstGeom>
          <a:noFill/>
          <a:ln/>
        </p:spPr>
        <p:txBody>
          <a:bodyPr wrap="none" lIns="0" tIns="0" rIns="0" bIns="0" rtlCol="0" anchor="ctr">
            <a:spAutoFit/>
          </a:bodyPr>
          <a:lstStyle/>
          <a:p>
            <a:pPr marL="0" indent="0">
              <a:buNone/>
            </a:pPr>
            <a:r>
              <a:rPr lang="en-US" sz="2025" b="1">
                <a:solidFill>
                  <a:srgbClr val="1A365D"/>
                </a:solidFill>
                <a:latin typeface="Montserrat" pitchFamily="34" charset="0"/>
                <a:ea typeface="Montserrat" pitchFamily="34" charset="-122"/>
                <a:cs typeface="Montserrat" pitchFamily="34" charset="-120"/>
              </a:rPr>
              <a:t>Análisis Vertical (Estático)</a:t>
            </a:r>
            <a:endParaRPr lang="en-US" sz="2025"/>
          </a:p>
        </p:txBody>
      </p:sp>
      <p:sp>
        <p:nvSpPr>
          <p:cNvPr id="5" name="Text 1"/>
          <p:cNvSpPr/>
          <p:nvPr/>
        </p:nvSpPr>
        <p:spPr>
          <a:xfrm>
            <a:off x="285750" y="910828"/>
            <a:ext cx="4000500" cy="228600"/>
          </a:xfrm>
          <a:prstGeom prst="rect">
            <a:avLst/>
          </a:prstGeom>
          <a:noFill/>
          <a:ln/>
        </p:spPr>
        <p:txBody>
          <a:bodyPr wrap="none" lIns="0" tIns="0" rIns="0" bIns="0" rtlCol="0" anchor="ctr">
            <a:spAutoFit/>
          </a:bodyPr>
          <a:lstStyle/>
          <a:p>
            <a:pPr marL="0" indent="0">
              <a:buNone/>
            </a:pPr>
            <a:r>
              <a:rPr lang="en-US" sz="1350" b="1">
                <a:solidFill>
                  <a:srgbClr val="4A90E2"/>
                </a:solidFill>
                <a:latin typeface="Montserrat" pitchFamily="34" charset="0"/>
                <a:ea typeface="Montserrat" pitchFamily="34" charset="-122"/>
                <a:cs typeface="Montserrat" pitchFamily="34" charset="-120"/>
              </a:rPr>
              <a:t>Definición</a:t>
            </a:r>
            <a:endParaRPr lang="en-US" sz="1350"/>
          </a:p>
        </p:txBody>
      </p:sp>
      <p:sp>
        <p:nvSpPr>
          <p:cNvPr id="6" name="Text 2"/>
          <p:cNvSpPr/>
          <p:nvPr/>
        </p:nvSpPr>
        <p:spPr>
          <a:xfrm>
            <a:off x="285750" y="1253728"/>
            <a:ext cx="4000500" cy="617153"/>
          </a:xfrm>
          <a:prstGeom prst="rect">
            <a:avLst/>
          </a:prstGeom>
          <a:noFill/>
          <a:ln/>
        </p:spPr>
        <p:txBody>
          <a:bodyPr wrap="square" lIns="0" tIns="0" rIns="0" bIns="0" rtlCol="0" anchor="ctr">
            <a:spAutoFit/>
          </a:bodyPr>
          <a:lstStyle/>
          <a:p>
            <a:pPr marL="0" indent="0">
              <a:buNone/>
            </a:pPr>
            <a:r>
              <a:rPr lang="en-US" sz="942">
                <a:solidFill>
                  <a:srgbClr val="333333"/>
                </a:solidFill>
                <a:latin typeface="Open Sans" pitchFamily="34" charset="0"/>
                <a:ea typeface="Open Sans" pitchFamily="34" charset="-122"/>
                <a:cs typeface="Open Sans" pitchFamily="34" charset="-120"/>
              </a:rPr>
              <a:t> El análisis vertical o estático se basa en la comparación entre sí de las cifras obtenidas al fin de un período de operaciones, tanto en las cuentas del Balance General como en el Estado de Resultados. </a:t>
            </a:r>
            <a:endParaRPr lang="en-US" sz="942"/>
          </a:p>
        </p:txBody>
      </p:sp>
      <p:sp>
        <p:nvSpPr>
          <p:cNvPr id="7" name="Text 3"/>
          <p:cNvSpPr/>
          <p:nvPr/>
        </p:nvSpPr>
        <p:spPr>
          <a:xfrm>
            <a:off x="285750" y="2042331"/>
            <a:ext cx="4000500" cy="228600"/>
          </a:xfrm>
          <a:prstGeom prst="rect">
            <a:avLst/>
          </a:prstGeom>
          <a:noFill/>
          <a:ln/>
        </p:spPr>
        <p:txBody>
          <a:bodyPr wrap="none" lIns="0" tIns="0" rIns="0" bIns="0" rtlCol="0" anchor="ctr">
            <a:spAutoFit/>
          </a:bodyPr>
          <a:lstStyle/>
          <a:p>
            <a:pPr marL="0" indent="0">
              <a:buNone/>
            </a:pPr>
            <a:r>
              <a:rPr lang="en-US" sz="1350" b="1">
                <a:solidFill>
                  <a:srgbClr val="4A90E2"/>
                </a:solidFill>
                <a:latin typeface="Montserrat" pitchFamily="34" charset="0"/>
                <a:ea typeface="Montserrat" pitchFamily="34" charset="-122"/>
                <a:cs typeface="Montserrat" pitchFamily="34" charset="-120"/>
              </a:rPr>
              <a:t>Características</a:t>
            </a:r>
            <a:endParaRPr lang="en-US" sz="1350"/>
          </a:p>
        </p:txBody>
      </p:sp>
      <p:sp>
        <p:nvSpPr>
          <p:cNvPr id="8" name="Text 4"/>
          <p:cNvSpPr/>
          <p:nvPr/>
        </p:nvSpPr>
        <p:spPr>
          <a:xfrm>
            <a:off x="457200" y="2385231"/>
            <a:ext cx="3829050" cy="411435"/>
          </a:xfrm>
          <a:prstGeom prst="rect">
            <a:avLst/>
          </a:prstGeom>
          <a:noFill/>
          <a:ln/>
        </p:spPr>
        <p:txBody>
          <a:bodyPr wrap="square" lIns="0" tIns="0" rIns="0" bIns="0" rtlCol="0" anchor="ctr">
            <a:spAutoFit/>
          </a:bodyPr>
          <a:lstStyle/>
          <a:p>
            <a:pPr marL="0" indent="0" algn="l">
              <a:buNone/>
            </a:pPr>
            <a:r>
              <a:rPr lang="en-US" sz="942">
                <a:solidFill>
                  <a:srgbClr val="333333"/>
                </a:solidFill>
                <a:latin typeface="Open Sans" pitchFamily="34" charset="0"/>
                <a:ea typeface="Open Sans" pitchFamily="34" charset="-122"/>
                <a:cs typeface="Open Sans" pitchFamily="34" charset="-120"/>
              </a:rPr>
              <a:t>Determina la participación de cada cuenta dentro del estado financiero</a:t>
            </a:r>
            <a:endParaRPr lang="en-US" sz="942"/>
          </a:p>
        </p:txBody>
      </p:sp>
      <p:sp>
        <p:nvSpPr>
          <p:cNvPr id="9" name="Text 5"/>
          <p:cNvSpPr/>
          <p:nvPr/>
        </p:nvSpPr>
        <p:spPr>
          <a:xfrm>
            <a:off x="457200" y="2853817"/>
            <a:ext cx="3829050" cy="205718"/>
          </a:xfrm>
          <a:prstGeom prst="rect">
            <a:avLst/>
          </a:prstGeom>
          <a:noFill/>
          <a:ln/>
        </p:spPr>
        <p:txBody>
          <a:bodyPr wrap="none" lIns="0" tIns="0" rIns="0" bIns="0" rtlCol="0" anchor="ctr">
            <a:spAutoFit/>
          </a:bodyPr>
          <a:lstStyle/>
          <a:p>
            <a:pPr marL="0" indent="0" algn="l">
              <a:buNone/>
            </a:pPr>
            <a:r>
              <a:rPr lang="en-US" sz="942">
                <a:solidFill>
                  <a:srgbClr val="333333"/>
                </a:solidFill>
                <a:latin typeface="Open Sans" pitchFamily="34" charset="0"/>
                <a:ea typeface="Open Sans" pitchFamily="34" charset="-122"/>
                <a:cs typeface="Open Sans" pitchFamily="34" charset="-120"/>
              </a:rPr>
              <a:t>Muestra la relevancia de cuentas o grupos de cuentas</a:t>
            </a:r>
            <a:endParaRPr lang="en-US" sz="942"/>
          </a:p>
        </p:txBody>
      </p:sp>
      <p:sp>
        <p:nvSpPr>
          <p:cNvPr id="10" name="Text 6"/>
          <p:cNvSpPr/>
          <p:nvPr/>
        </p:nvSpPr>
        <p:spPr>
          <a:xfrm>
            <a:off x="457200" y="3116684"/>
            <a:ext cx="3829050" cy="411435"/>
          </a:xfrm>
          <a:prstGeom prst="rect">
            <a:avLst/>
          </a:prstGeom>
          <a:noFill/>
          <a:ln/>
        </p:spPr>
        <p:txBody>
          <a:bodyPr wrap="square" lIns="0" tIns="0" rIns="0" bIns="0" rtlCol="0" anchor="ctr">
            <a:spAutoFit/>
          </a:bodyPr>
          <a:lstStyle/>
          <a:p>
            <a:pPr marL="0" indent="0" algn="l">
              <a:buNone/>
            </a:pPr>
            <a:r>
              <a:rPr lang="en-US" sz="942">
                <a:solidFill>
                  <a:srgbClr val="333333"/>
                </a:solidFill>
                <a:latin typeface="Open Sans" pitchFamily="34" charset="0"/>
                <a:ea typeface="Open Sans" pitchFamily="34" charset="-122"/>
                <a:cs typeface="Open Sans" pitchFamily="34" charset="-120"/>
              </a:rPr>
              <a:t>Permite evaluar la estructura y composición del estado financiero</a:t>
            </a:r>
            <a:endParaRPr lang="en-US" sz="942"/>
          </a:p>
        </p:txBody>
      </p:sp>
      <p:sp>
        <p:nvSpPr>
          <p:cNvPr id="11" name="Text 7"/>
          <p:cNvSpPr/>
          <p:nvPr/>
        </p:nvSpPr>
        <p:spPr>
          <a:xfrm>
            <a:off x="457200" y="3585270"/>
            <a:ext cx="3829050" cy="205718"/>
          </a:xfrm>
          <a:prstGeom prst="rect">
            <a:avLst/>
          </a:prstGeom>
          <a:noFill/>
          <a:ln/>
        </p:spPr>
        <p:txBody>
          <a:bodyPr wrap="none" lIns="0" tIns="0" rIns="0" bIns="0" rtlCol="0" anchor="ctr">
            <a:spAutoFit/>
          </a:bodyPr>
          <a:lstStyle/>
          <a:p>
            <a:pPr marL="0" indent="0" algn="l">
              <a:buNone/>
            </a:pPr>
            <a:r>
              <a:rPr lang="en-US" sz="942">
                <a:solidFill>
                  <a:srgbClr val="333333"/>
                </a:solidFill>
                <a:latin typeface="Open Sans" pitchFamily="34" charset="0"/>
                <a:ea typeface="Open Sans" pitchFamily="34" charset="-122"/>
                <a:cs typeface="Open Sans" pitchFamily="34" charset="-120"/>
              </a:rPr>
              <a:t>Facilita la comparación entre empresas del mismo sector</a:t>
            </a:r>
            <a:endParaRPr lang="en-US" sz="942"/>
          </a:p>
        </p:txBody>
      </p:sp>
      <p:sp>
        <p:nvSpPr>
          <p:cNvPr id="12" name="Shape 8"/>
          <p:cNvSpPr/>
          <p:nvPr/>
        </p:nvSpPr>
        <p:spPr>
          <a:xfrm>
            <a:off x="285750" y="3962437"/>
            <a:ext cx="4000500" cy="1217228"/>
          </a:xfrm>
          <a:prstGeom prst="rect">
            <a:avLst/>
          </a:prstGeom>
          <a:solidFill>
            <a:srgbClr val="4A90E2">
              <a:alpha val="10000"/>
            </a:srgbClr>
          </a:solidFill>
          <a:ln/>
        </p:spPr>
      </p:sp>
      <p:sp>
        <p:nvSpPr>
          <p:cNvPr id="13" name="Text 9"/>
          <p:cNvSpPr/>
          <p:nvPr/>
        </p:nvSpPr>
        <p:spPr>
          <a:xfrm>
            <a:off x="400050" y="4076737"/>
            <a:ext cx="3771900" cy="200025"/>
          </a:xfrm>
          <a:prstGeom prst="rect">
            <a:avLst/>
          </a:prstGeom>
          <a:noFill/>
          <a:ln/>
        </p:spPr>
        <p:txBody>
          <a:bodyPr wrap="none" lIns="0" tIns="0" rIns="0" bIns="0" rtlCol="0" anchor="ctr">
            <a:spAutoFit/>
          </a:bodyPr>
          <a:lstStyle/>
          <a:p>
            <a:pPr marL="0" indent="0">
              <a:buNone/>
            </a:pPr>
            <a:r>
              <a:rPr lang="en-US" sz="1046" b="1">
                <a:solidFill>
                  <a:srgbClr val="4A90E2"/>
                </a:solidFill>
                <a:latin typeface="Montserrat" pitchFamily="34" charset="0"/>
                <a:ea typeface="Montserrat" pitchFamily="34" charset="-122"/>
                <a:cs typeface="Montserrat" pitchFamily="34" charset="-120"/>
              </a:rPr>
              <a:t>Información que proporciona</a:t>
            </a:r>
            <a:endParaRPr lang="en-US" sz="1046"/>
          </a:p>
        </p:txBody>
      </p:sp>
      <p:sp>
        <p:nvSpPr>
          <p:cNvPr id="14" name="Text 10"/>
          <p:cNvSpPr/>
          <p:nvPr/>
        </p:nvSpPr>
        <p:spPr>
          <a:xfrm>
            <a:off x="400050" y="4333912"/>
            <a:ext cx="3771900" cy="731453"/>
          </a:xfrm>
          <a:prstGeom prst="rect">
            <a:avLst/>
          </a:prstGeom>
          <a:noFill/>
          <a:ln/>
        </p:spPr>
        <p:txBody>
          <a:bodyPr wrap="square" lIns="0" tIns="0" rIns="0" bIns="0" rtlCol="0" anchor="ctr">
            <a:spAutoFit/>
          </a:bodyPr>
          <a:lstStyle/>
          <a:p>
            <a:pPr marL="0" indent="0">
              <a:buNone/>
            </a:pPr>
            <a:r>
              <a:rPr lang="en-US" sz="837">
                <a:solidFill>
                  <a:srgbClr val="333333"/>
                </a:solidFill>
                <a:latin typeface="Open Sans" pitchFamily="34" charset="0"/>
                <a:ea typeface="Open Sans" pitchFamily="34" charset="-122"/>
                <a:cs typeface="Open Sans" pitchFamily="34" charset="-120"/>
              </a:rPr>
              <a:t> El análisis vertical permite plantear nuevas políticas de racionalización de costos, gastos y precios, así como de financiamiento. También </a:t>
            </a:r>
            <a:r>
              <a:rPr lang="en-US" sz="837" err="1">
                <a:solidFill>
                  <a:srgbClr val="333333"/>
                </a:solidFill>
                <a:latin typeface="Open Sans" pitchFamily="34" charset="0"/>
                <a:ea typeface="Open Sans" pitchFamily="34" charset="-122"/>
                <a:cs typeface="Open Sans" pitchFamily="34" charset="-120"/>
              </a:rPr>
              <a:t>ayuda</a:t>
            </a:r>
            <a:r>
              <a:rPr lang="en-US" sz="837">
                <a:solidFill>
                  <a:srgbClr val="333333"/>
                </a:solidFill>
                <a:latin typeface="Open Sans" pitchFamily="34" charset="0"/>
                <a:ea typeface="Open Sans" pitchFamily="34" charset="-122"/>
                <a:cs typeface="Open Sans" pitchFamily="34" charset="-120"/>
              </a:rPr>
              <a:t> a seleccionar la estructura óptima sobre la cual exista la mayor rentabilidad. </a:t>
            </a:r>
            <a:endParaRPr lang="en-US" sz="837"/>
          </a:p>
        </p:txBody>
      </p:sp>
      <p:pic>
        <p:nvPicPr>
          <p:cNvPr id="15" name="Image 2" descr="preencoded.png"/>
          <p:cNvPicPr>
            <a:picLocks noChangeAspect="1"/>
          </p:cNvPicPr>
          <p:nvPr/>
        </p:nvPicPr>
        <p:blipFill>
          <a:blip r:embed="rId5"/>
          <a:stretch>
            <a:fillRect/>
          </a:stretch>
        </p:blipFill>
        <p:spPr>
          <a:xfrm>
            <a:off x="5250656" y="910828"/>
            <a:ext cx="3214688" cy="1808262"/>
          </a:xfrm>
          <a:prstGeom prst="rect">
            <a:avLst/>
          </a:prstGeom>
        </p:spPr>
      </p:pic>
      <p:sp>
        <p:nvSpPr>
          <p:cNvPr id="16" name="Text 11"/>
          <p:cNvSpPr/>
          <p:nvPr/>
        </p:nvSpPr>
        <p:spPr>
          <a:xfrm>
            <a:off x="4857750" y="2947690"/>
            <a:ext cx="4000500" cy="228600"/>
          </a:xfrm>
          <a:prstGeom prst="rect">
            <a:avLst/>
          </a:prstGeom>
          <a:noFill/>
          <a:ln/>
        </p:spPr>
        <p:txBody>
          <a:bodyPr wrap="none" lIns="0" tIns="0" rIns="0" bIns="0" rtlCol="0" anchor="ctr">
            <a:spAutoFit/>
          </a:bodyPr>
          <a:lstStyle/>
          <a:p>
            <a:pPr marL="0" indent="0">
              <a:buNone/>
            </a:pPr>
            <a:r>
              <a:rPr lang="en-US" sz="1350" b="1">
                <a:solidFill>
                  <a:srgbClr val="4A90E2"/>
                </a:solidFill>
                <a:latin typeface="Montserrat" pitchFamily="34" charset="0"/>
                <a:ea typeface="Montserrat" pitchFamily="34" charset="-122"/>
                <a:cs typeface="Montserrat" pitchFamily="34" charset="-120"/>
              </a:rPr>
              <a:t>Fórmulas del Análisis Vertical</a:t>
            </a:r>
            <a:endParaRPr lang="en-US" sz="1350"/>
          </a:p>
        </p:txBody>
      </p:sp>
      <p:sp>
        <p:nvSpPr>
          <p:cNvPr id="17" name="Shape 12"/>
          <p:cNvSpPr/>
          <p:nvPr/>
        </p:nvSpPr>
        <p:spPr>
          <a:xfrm>
            <a:off x="4857750" y="3290590"/>
            <a:ext cx="4000500" cy="1143000"/>
          </a:xfrm>
          <a:prstGeom prst="rect">
            <a:avLst/>
          </a:prstGeom>
          <a:solidFill>
            <a:srgbClr val="FFFFFF"/>
          </a:solidFill>
          <a:ln/>
        </p:spPr>
      </p:sp>
      <p:sp>
        <p:nvSpPr>
          <p:cNvPr id="18" name="Shape 13"/>
          <p:cNvSpPr/>
          <p:nvPr/>
        </p:nvSpPr>
        <p:spPr>
          <a:xfrm>
            <a:off x="4857750" y="3290590"/>
            <a:ext cx="35719" cy="1143000"/>
          </a:xfrm>
          <a:prstGeom prst="rect">
            <a:avLst/>
          </a:prstGeom>
          <a:solidFill>
            <a:srgbClr val="2ECC71"/>
          </a:solidFill>
          <a:ln/>
        </p:spPr>
      </p:sp>
      <p:sp>
        <p:nvSpPr>
          <p:cNvPr id="19" name="Text 14"/>
          <p:cNvSpPr/>
          <p:nvPr/>
        </p:nvSpPr>
        <p:spPr>
          <a:xfrm>
            <a:off x="4972050" y="3404890"/>
            <a:ext cx="3771900" cy="200025"/>
          </a:xfrm>
          <a:prstGeom prst="rect">
            <a:avLst/>
          </a:prstGeom>
          <a:noFill/>
          <a:ln/>
        </p:spPr>
        <p:txBody>
          <a:bodyPr wrap="none" lIns="0" tIns="0" rIns="0" bIns="0" rtlCol="0" anchor="ctr">
            <a:spAutoFit/>
          </a:bodyPr>
          <a:lstStyle/>
          <a:p>
            <a:pPr marL="0" indent="0">
              <a:buNone/>
            </a:pPr>
            <a:r>
              <a:rPr lang="en-US" sz="942" b="1">
                <a:solidFill>
                  <a:srgbClr val="1F2937"/>
                </a:solidFill>
                <a:latin typeface="Noto Sans" pitchFamily="34" charset="0"/>
                <a:ea typeface="Noto Sans" pitchFamily="34" charset="-122"/>
                <a:cs typeface="Noto Sans" pitchFamily="34" charset="-120"/>
              </a:rPr>
              <a:t>Para el Balance General:</a:t>
            </a:r>
            <a:endParaRPr lang="en-US" sz="942"/>
          </a:p>
        </p:txBody>
      </p:sp>
      <p:sp>
        <p:nvSpPr>
          <p:cNvPr id="20" name="Text 15"/>
          <p:cNvSpPr/>
          <p:nvPr/>
        </p:nvSpPr>
        <p:spPr>
          <a:xfrm>
            <a:off x="4972050" y="3662065"/>
            <a:ext cx="3771900" cy="200025"/>
          </a:xfrm>
          <a:prstGeom prst="rect">
            <a:avLst/>
          </a:prstGeom>
          <a:noFill/>
          <a:ln/>
        </p:spPr>
        <p:txBody>
          <a:bodyPr wrap="none" lIns="0" tIns="0" rIns="0" bIns="0" rtlCol="0" anchor="ctr">
            <a:spAutoFit/>
          </a:bodyPr>
          <a:lstStyle/>
          <a:p>
            <a:pPr marL="0" indent="0">
              <a:buNone/>
            </a:pPr>
            <a:r>
              <a:rPr lang="en-US" sz="942">
                <a:solidFill>
                  <a:srgbClr val="000000"/>
                </a:solidFill>
                <a:latin typeface="Noto Sans" pitchFamily="34" charset="0"/>
                <a:ea typeface="Noto Sans" pitchFamily="34" charset="-122"/>
                <a:cs typeface="Noto Sans" pitchFamily="34" charset="-120"/>
              </a:rPr>
              <a:t> Valor de cada cuenta de activo / Total de activos × 100 = % </a:t>
            </a:r>
            <a:endParaRPr lang="en-US" sz="942"/>
          </a:p>
        </p:txBody>
      </p:sp>
      <p:sp>
        <p:nvSpPr>
          <p:cNvPr id="21" name="Text 16"/>
          <p:cNvSpPr/>
          <p:nvPr/>
        </p:nvSpPr>
        <p:spPr>
          <a:xfrm>
            <a:off x="4972050" y="3919240"/>
            <a:ext cx="3771900" cy="400050"/>
          </a:xfrm>
          <a:prstGeom prst="rect">
            <a:avLst/>
          </a:prstGeom>
          <a:noFill/>
          <a:ln/>
        </p:spPr>
        <p:txBody>
          <a:bodyPr wrap="square" lIns="0" tIns="0" rIns="0" bIns="0" rtlCol="0" anchor="ctr">
            <a:spAutoFit/>
          </a:bodyPr>
          <a:lstStyle/>
          <a:p>
            <a:pPr marL="0" indent="0">
              <a:buNone/>
            </a:pPr>
            <a:r>
              <a:rPr lang="en-US" sz="942">
                <a:solidFill>
                  <a:srgbClr val="000000"/>
                </a:solidFill>
                <a:latin typeface="Noto Sans" pitchFamily="34" charset="0"/>
                <a:ea typeface="Noto Sans" pitchFamily="34" charset="-122"/>
                <a:cs typeface="Noto Sans" pitchFamily="34" charset="-120"/>
              </a:rPr>
              <a:t> Valor de cada cuenta de pasivo y capital / Total de pasivo y capital × 100 = % </a:t>
            </a:r>
            <a:endParaRPr lang="en-US" sz="942"/>
          </a:p>
        </p:txBody>
      </p:sp>
      <p:sp>
        <p:nvSpPr>
          <p:cNvPr id="22" name="Shape 17"/>
          <p:cNvSpPr/>
          <p:nvPr/>
        </p:nvSpPr>
        <p:spPr>
          <a:xfrm>
            <a:off x="4875609" y="4477355"/>
            <a:ext cx="4000500" cy="1028700"/>
          </a:xfrm>
          <a:prstGeom prst="rect">
            <a:avLst/>
          </a:prstGeom>
          <a:solidFill>
            <a:srgbClr val="FFFFFF"/>
          </a:solidFill>
          <a:ln/>
        </p:spPr>
      </p:sp>
      <p:sp>
        <p:nvSpPr>
          <p:cNvPr id="23" name="Shape 18"/>
          <p:cNvSpPr/>
          <p:nvPr/>
        </p:nvSpPr>
        <p:spPr>
          <a:xfrm>
            <a:off x="4857750" y="4547890"/>
            <a:ext cx="35719" cy="1028700"/>
          </a:xfrm>
          <a:prstGeom prst="rect">
            <a:avLst/>
          </a:prstGeom>
          <a:solidFill>
            <a:srgbClr val="2ECC71"/>
          </a:solidFill>
          <a:ln/>
        </p:spPr>
      </p:sp>
      <p:sp>
        <p:nvSpPr>
          <p:cNvPr id="24" name="Text 19"/>
          <p:cNvSpPr/>
          <p:nvPr/>
        </p:nvSpPr>
        <p:spPr>
          <a:xfrm>
            <a:off x="4972050" y="4662190"/>
            <a:ext cx="3771900" cy="200025"/>
          </a:xfrm>
          <a:prstGeom prst="rect">
            <a:avLst/>
          </a:prstGeom>
          <a:noFill/>
          <a:ln/>
        </p:spPr>
        <p:txBody>
          <a:bodyPr wrap="none" lIns="0" tIns="0" rIns="0" bIns="0" rtlCol="0" anchor="ctr">
            <a:spAutoFit/>
          </a:bodyPr>
          <a:lstStyle/>
          <a:p>
            <a:pPr marL="0" indent="0">
              <a:buNone/>
            </a:pPr>
            <a:r>
              <a:rPr lang="en-US" sz="942" b="1">
                <a:solidFill>
                  <a:srgbClr val="1F2937"/>
                </a:solidFill>
                <a:latin typeface="Noto Sans" pitchFamily="34" charset="0"/>
                <a:ea typeface="Noto Sans" pitchFamily="34" charset="-122"/>
                <a:cs typeface="Noto Sans" pitchFamily="34" charset="-120"/>
              </a:rPr>
              <a:t>Para el Estado de Resultados:</a:t>
            </a:r>
            <a:endParaRPr lang="en-US" sz="942"/>
          </a:p>
        </p:txBody>
      </p:sp>
      <p:sp>
        <p:nvSpPr>
          <p:cNvPr id="25" name="Text 20"/>
          <p:cNvSpPr/>
          <p:nvPr/>
        </p:nvSpPr>
        <p:spPr>
          <a:xfrm>
            <a:off x="4972050" y="4919365"/>
            <a:ext cx="3771900" cy="200025"/>
          </a:xfrm>
          <a:prstGeom prst="rect">
            <a:avLst/>
          </a:prstGeom>
          <a:noFill/>
          <a:ln/>
        </p:spPr>
        <p:txBody>
          <a:bodyPr wrap="none" lIns="0" tIns="0" rIns="0" bIns="0" rtlCol="0" anchor="ctr">
            <a:spAutoFit/>
          </a:bodyPr>
          <a:lstStyle/>
          <a:p>
            <a:pPr marL="0" indent="0">
              <a:buNone/>
            </a:pPr>
            <a:r>
              <a:rPr lang="en-US" sz="942">
                <a:solidFill>
                  <a:srgbClr val="000000"/>
                </a:solidFill>
                <a:latin typeface="Noto Sans" pitchFamily="34" charset="0"/>
                <a:ea typeface="Noto Sans" pitchFamily="34" charset="-122"/>
                <a:cs typeface="Noto Sans" pitchFamily="34" charset="-120"/>
              </a:rPr>
              <a:t> Valor de cada cuenta / Ventas netas × 100 = % </a:t>
            </a:r>
            <a:endParaRPr lang="en-US" sz="942"/>
          </a:p>
        </p:txBody>
      </p:sp>
      <p:sp>
        <p:nvSpPr>
          <p:cNvPr id="26" name="Text 21"/>
          <p:cNvSpPr/>
          <p:nvPr/>
        </p:nvSpPr>
        <p:spPr>
          <a:xfrm>
            <a:off x="4972050" y="5113694"/>
            <a:ext cx="3771900" cy="285750"/>
          </a:xfrm>
          <a:prstGeom prst="rect">
            <a:avLst/>
          </a:prstGeom>
          <a:noFill/>
          <a:ln/>
        </p:spPr>
        <p:txBody>
          <a:bodyPr wrap="square" lIns="0" tIns="0" rIns="0" bIns="0" rtlCol="0" anchor="ctr">
            <a:spAutoFit/>
          </a:bodyPr>
          <a:lstStyle/>
          <a:p>
            <a:pPr marL="0" indent="0">
              <a:buNone/>
            </a:pPr>
            <a:r>
              <a:rPr lang="en-US" sz="732">
                <a:solidFill>
                  <a:srgbClr val="4B5563"/>
                </a:solidFill>
                <a:latin typeface="Noto Sans" pitchFamily="34" charset="0"/>
                <a:ea typeface="Noto Sans" pitchFamily="34" charset="-122"/>
                <a:cs typeface="Noto Sans" pitchFamily="34" charset="-120"/>
              </a:rPr>
              <a:t> *Las ventas netas representan el 100% y cada partida se expresa como porcentaje de ellas. </a:t>
            </a:r>
            <a:endParaRPr lang="en-US" sz="732"/>
          </a:p>
        </p:txBody>
      </p:sp>
      <p:sp>
        <p:nvSpPr>
          <p:cNvPr id="27" name="Text 22"/>
          <p:cNvSpPr/>
          <p:nvPr/>
        </p:nvSpPr>
        <p:spPr>
          <a:xfrm>
            <a:off x="8762451" y="5548015"/>
            <a:ext cx="238674" cy="171450"/>
          </a:xfrm>
          <a:prstGeom prst="rect">
            <a:avLst/>
          </a:prstGeom>
          <a:noFill/>
          <a:ln/>
        </p:spPr>
        <p:txBody>
          <a:bodyPr wrap="none" lIns="0" tIns="0" rIns="0" bIns="0" rtlCol="0" anchor="ctr">
            <a:spAutoFit/>
          </a:bodyPr>
          <a:lstStyle/>
          <a:p>
            <a:pPr marL="0" indent="0">
              <a:buNone/>
            </a:pPr>
            <a:r>
              <a:rPr lang="en-US" sz="837">
                <a:solidFill>
                  <a:srgbClr val="6B7280"/>
                </a:solidFill>
                <a:latin typeface="Noto Sans" pitchFamily="34" charset="0"/>
                <a:ea typeface="Noto Sans" pitchFamily="34" charset="-122"/>
                <a:cs typeface="Noto Sans" pitchFamily="34" charset="-120"/>
              </a:rPr>
              <a:t>7/12</a:t>
            </a:r>
            <a:endParaRPr lang="en-US" sz="837"/>
          </a:p>
        </p:txBody>
      </p:sp>
      <p:sp>
        <p:nvSpPr>
          <p:cNvPr id="28" name="Shape 23"/>
          <p:cNvSpPr/>
          <p:nvPr/>
        </p:nvSpPr>
        <p:spPr>
          <a:xfrm>
            <a:off x="0" y="5826621"/>
            <a:ext cx="4572000" cy="35719"/>
          </a:xfrm>
          <a:prstGeom prst="rect">
            <a:avLst/>
          </a:prstGeom>
          <a:solidFill>
            <a:srgbClr val="2ECC71"/>
          </a:solidFill>
          <a:ln/>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3" name="Image 1" descr="preencoded.png"/>
          <p:cNvPicPr>
            <a:picLocks noChangeAspect="1"/>
          </p:cNvPicPr>
          <p:nvPr/>
        </p:nvPicPr>
        <p:blipFill>
          <a:blip r:embed="rId3"/>
          <a:stretch>
            <a:fillRect/>
          </a:stretch>
        </p:blipFill>
        <p:spPr>
          <a:xfrm>
            <a:off x="285750" y="285750"/>
            <a:ext cx="1285875" cy="396478"/>
          </a:xfrm>
          <a:prstGeom prst="rect">
            <a:avLst/>
          </a:prstGeom>
        </p:spPr>
      </p:pic>
      <p:sp>
        <p:nvSpPr>
          <p:cNvPr id="4" name="Text 0"/>
          <p:cNvSpPr/>
          <p:nvPr/>
        </p:nvSpPr>
        <p:spPr>
          <a:xfrm>
            <a:off x="2931616" y="341114"/>
            <a:ext cx="4566642" cy="285750"/>
          </a:xfrm>
          <a:prstGeom prst="rect">
            <a:avLst/>
          </a:prstGeom>
          <a:noFill/>
          <a:ln/>
        </p:spPr>
        <p:txBody>
          <a:bodyPr wrap="none" lIns="0" tIns="0" rIns="0" bIns="0" rtlCol="0" anchor="ctr">
            <a:spAutoFit/>
          </a:bodyPr>
          <a:lstStyle/>
          <a:p>
            <a:pPr marL="0" indent="0">
              <a:buNone/>
            </a:pPr>
            <a:r>
              <a:rPr lang="en-US" sz="2025" b="1">
                <a:solidFill>
                  <a:srgbClr val="1A365D"/>
                </a:solidFill>
                <a:latin typeface="Montserrat" pitchFamily="34" charset="0"/>
                <a:ea typeface="Montserrat" pitchFamily="34" charset="-122"/>
                <a:cs typeface="Montserrat" pitchFamily="34" charset="-120"/>
              </a:rPr>
              <a:t>Ejemplo Práctico: Análisis Vertical</a:t>
            </a:r>
            <a:endParaRPr lang="en-US" sz="2025"/>
          </a:p>
        </p:txBody>
      </p:sp>
      <p:sp>
        <p:nvSpPr>
          <p:cNvPr id="5" name="Text 1"/>
          <p:cNvSpPr/>
          <p:nvPr/>
        </p:nvSpPr>
        <p:spPr>
          <a:xfrm>
            <a:off x="285750" y="853678"/>
            <a:ext cx="4114800" cy="228600"/>
          </a:xfrm>
          <a:prstGeom prst="rect">
            <a:avLst/>
          </a:prstGeom>
          <a:noFill/>
          <a:ln/>
        </p:spPr>
        <p:txBody>
          <a:bodyPr wrap="none" lIns="0" tIns="0" rIns="0" bIns="0" rtlCol="0" anchor="ctr">
            <a:spAutoFit/>
          </a:bodyPr>
          <a:lstStyle/>
          <a:p>
            <a:pPr marL="0" indent="0">
              <a:buNone/>
            </a:pPr>
            <a:r>
              <a:rPr lang="en-US" sz="1350" b="1">
                <a:solidFill>
                  <a:srgbClr val="4A90E2"/>
                </a:solidFill>
                <a:latin typeface="Montserrat" pitchFamily="34" charset="0"/>
                <a:ea typeface="Montserrat" pitchFamily="34" charset="-122"/>
                <a:cs typeface="Montserrat" pitchFamily="34" charset="-120"/>
              </a:rPr>
              <a:t>Estado de Resultados 2024</a:t>
            </a:r>
            <a:endParaRPr lang="en-US" sz="1350"/>
          </a:p>
        </p:txBody>
      </p:sp>
      <p:sp>
        <p:nvSpPr>
          <p:cNvPr id="6" name="Shape 2"/>
          <p:cNvSpPr/>
          <p:nvPr/>
        </p:nvSpPr>
        <p:spPr>
          <a:xfrm>
            <a:off x="285750" y="1196578"/>
            <a:ext cx="4114800" cy="3221831"/>
          </a:xfrm>
          <a:prstGeom prst="rect">
            <a:avLst/>
          </a:prstGeom>
          <a:solidFill>
            <a:srgbClr val="FFFFFF"/>
          </a:solidFill>
          <a:ln w="99">
            <a:solidFill>
              <a:srgbClr val="D1D5DB"/>
            </a:solidFill>
            <a:prstDash val="solid"/>
          </a:ln>
        </p:spPr>
      </p:sp>
      <p:sp>
        <p:nvSpPr>
          <p:cNvPr id="7" name="Shape 3"/>
          <p:cNvSpPr/>
          <p:nvPr/>
        </p:nvSpPr>
        <p:spPr>
          <a:xfrm>
            <a:off x="285750" y="1196578"/>
            <a:ext cx="4114800" cy="285750"/>
          </a:xfrm>
          <a:prstGeom prst="rect">
            <a:avLst/>
          </a:prstGeom>
          <a:solidFill>
            <a:srgbClr val="1A365D"/>
          </a:solidFill>
          <a:ln/>
        </p:spPr>
      </p:sp>
      <p:sp>
        <p:nvSpPr>
          <p:cNvPr id="8" name="Text 4"/>
          <p:cNvSpPr/>
          <p:nvPr/>
        </p:nvSpPr>
        <p:spPr>
          <a:xfrm>
            <a:off x="285750" y="1196578"/>
            <a:ext cx="2023997" cy="285750"/>
          </a:xfrm>
          <a:prstGeom prst="rect">
            <a:avLst/>
          </a:prstGeom>
          <a:noFill/>
          <a:ln/>
        </p:spPr>
        <p:txBody>
          <a:bodyPr wrap="square" lIns="136017" tIns="68072" rIns="136017" bIns="68072" rtlCol="0" anchor="ctr">
            <a:spAutoFit/>
          </a:bodyPr>
          <a:lstStyle/>
          <a:p>
            <a:pPr marL="0" indent="0" algn="l">
              <a:buNone/>
            </a:pPr>
            <a:r>
              <a:rPr lang="en-US" sz="837" b="1">
                <a:solidFill>
                  <a:srgbClr val="FFFFFF"/>
                </a:solidFill>
                <a:latin typeface="Montserrat" pitchFamily="34" charset="0"/>
                <a:ea typeface="Montserrat" pitchFamily="34" charset="-122"/>
                <a:cs typeface="Montserrat" pitchFamily="34" charset="-120"/>
              </a:rPr>
              <a:t>Cuenta</a:t>
            </a:r>
            <a:endParaRPr lang="en-US" sz="837"/>
          </a:p>
        </p:txBody>
      </p:sp>
      <p:sp>
        <p:nvSpPr>
          <p:cNvPr id="9" name="Text 5"/>
          <p:cNvSpPr/>
          <p:nvPr/>
        </p:nvSpPr>
        <p:spPr>
          <a:xfrm>
            <a:off x="2309747" y="1196578"/>
            <a:ext cx="814192" cy="285750"/>
          </a:xfrm>
          <a:prstGeom prst="rect">
            <a:avLst/>
          </a:prstGeom>
          <a:noFill/>
          <a:ln/>
        </p:spPr>
        <p:txBody>
          <a:bodyPr wrap="square" lIns="136017" tIns="68072" rIns="136017" bIns="68072" rtlCol="0" anchor="ctr">
            <a:spAutoFit/>
          </a:bodyPr>
          <a:lstStyle/>
          <a:p>
            <a:pPr marL="0" indent="0" algn="r">
              <a:buNone/>
            </a:pPr>
            <a:r>
              <a:rPr lang="en-US" sz="837" b="1">
                <a:solidFill>
                  <a:srgbClr val="FFFFFF"/>
                </a:solidFill>
                <a:latin typeface="Montserrat" pitchFamily="34" charset="0"/>
                <a:ea typeface="Montserrat" pitchFamily="34" charset="-122"/>
                <a:cs typeface="Montserrat" pitchFamily="34" charset="-120"/>
              </a:rPr>
              <a:t>Valor ($)</a:t>
            </a:r>
            <a:endParaRPr lang="en-US" sz="837"/>
          </a:p>
        </p:txBody>
      </p:sp>
      <p:sp>
        <p:nvSpPr>
          <p:cNvPr id="10" name="Text 6"/>
          <p:cNvSpPr/>
          <p:nvPr/>
        </p:nvSpPr>
        <p:spPr>
          <a:xfrm>
            <a:off x="3123940" y="1196578"/>
            <a:ext cx="1276610" cy="285750"/>
          </a:xfrm>
          <a:prstGeom prst="rect">
            <a:avLst/>
          </a:prstGeom>
          <a:noFill/>
          <a:ln/>
        </p:spPr>
        <p:txBody>
          <a:bodyPr wrap="square" lIns="136017" tIns="68072" rIns="136017" bIns="68072" rtlCol="0" anchor="ctr">
            <a:spAutoFit/>
          </a:bodyPr>
          <a:lstStyle/>
          <a:p>
            <a:pPr marL="0" indent="0" algn="r">
              <a:buNone/>
            </a:pPr>
            <a:r>
              <a:rPr lang="en-US" sz="837" b="1">
                <a:solidFill>
                  <a:srgbClr val="FFFFFF"/>
                </a:solidFill>
                <a:latin typeface="Montserrat" pitchFamily="34" charset="0"/>
                <a:ea typeface="Montserrat" pitchFamily="34" charset="-122"/>
                <a:cs typeface="Montserrat" pitchFamily="34" charset="-120"/>
              </a:rPr>
              <a:t>% sobre Ventas</a:t>
            </a:r>
            <a:endParaRPr lang="en-US" sz="837"/>
          </a:p>
        </p:txBody>
      </p:sp>
      <p:sp>
        <p:nvSpPr>
          <p:cNvPr id="11" name="Shape 7"/>
          <p:cNvSpPr/>
          <p:nvPr/>
        </p:nvSpPr>
        <p:spPr>
          <a:xfrm>
            <a:off x="285750" y="1482328"/>
            <a:ext cx="4114800" cy="289322"/>
          </a:xfrm>
          <a:prstGeom prst="rect">
            <a:avLst/>
          </a:prstGeom>
          <a:solidFill>
            <a:srgbClr val="F0F4F8"/>
          </a:solidFill>
          <a:ln/>
        </p:spPr>
      </p:sp>
      <p:sp>
        <p:nvSpPr>
          <p:cNvPr id="12" name="Text 8"/>
          <p:cNvSpPr/>
          <p:nvPr/>
        </p:nvSpPr>
        <p:spPr>
          <a:xfrm>
            <a:off x="285750" y="1482328"/>
            <a:ext cx="2023997" cy="289322"/>
          </a:xfrm>
          <a:prstGeom prst="rect">
            <a:avLst/>
          </a:prstGeom>
          <a:noFill/>
          <a:ln/>
        </p:spPr>
        <p:txBody>
          <a:bodyPr wrap="square" lIns="136017" tIns="68072" rIns="136017" bIns="68072" rtlCol="0" anchor="ctr">
            <a:spAutoFit/>
          </a:bodyPr>
          <a:lstStyle/>
          <a:p>
            <a:pPr marL="0" indent="0">
              <a:buNone/>
            </a:pPr>
            <a:r>
              <a:rPr lang="en-US" sz="837">
                <a:solidFill>
                  <a:srgbClr val="000000"/>
                </a:solidFill>
                <a:latin typeface="Noto Sans" pitchFamily="34" charset="0"/>
                <a:ea typeface="Noto Sans" pitchFamily="34" charset="-122"/>
                <a:cs typeface="Noto Sans" pitchFamily="34" charset="-120"/>
              </a:rPr>
              <a:t>Ventas Netas</a:t>
            </a:r>
            <a:endParaRPr lang="en-US" sz="837"/>
          </a:p>
        </p:txBody>
      </p:sp>
      <p:sp>
        <p:nvSpPr>
          <p:cNvPr id="13" name="Text 9"/>
          <p:cNvSpPr/>
          <p:nvPr/>
        </p:nvSpPr>
        <p:spPr>
          <a:xfrm>
            <a:off x="2309747" y="1482328"/>
            <a:ext cx="814192" cy="289322"/>
          </a:xfrm>
          <a:prstGeom prst="rect">
            <a:avLst/>
          </a:prstGeom>
          <a:noFill/>
          <a:ln/>
        </p:spPr>
        <p:txBody>
          <a:bodyPr wrap="square" lIns="136017" tIns="68072" rIns="136017"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850,000</a:t>
            </a:r>
            <a:endParaRPr lang="en-US" sz="837"/>
          </a:p>
        </p:txBody>
      </p:sp>
      <p:sp>
        <p:nvSpPr>
          <p:cNvPr id="14" name="Text 10"/>
          <p:cNvSpPr/>
          <p:nvPr/>
        </p:nvSpPr>
        <p:spPr>
          <a:xfrm>
            <a:off x="3123940" y="1482328"/>
            <a:ext cx="1276610" cy="289322"/>
          </a:xfrm>
          <a:prstGeom prst="rect">
            <a:avLst/>
          </a:prstGeom>
          <a:noFill/>
          <a:ln/>
        </p:spPr>
        <p:txBody>
          <a:bodyPr wrap="square" lIns="136017" tIns="68072" rIns="136017"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100.00%</a:t>
            </a:r>
            <a:endParaRPr lang="en-US" sz="837"/>
          </a:p>
        </p:txBody>
      </p:sp>
      <p:sp>
        <p:nvSpPr>
          <p:cNvPr id="15" name="Shape 11"/>
          <p:cNvSpPr/>
          <p:nvPr/>
        </p:nvSpPr>
        <p:spPr>
          <a:xfrm>
            <a:off x="285750" y="1771650"/>
            <a:ext cx="4114800" cy="292894"/>
          </a:xfrm>
          <a:prstGeom prst="rect">
            <a:avLst/>
          </a:prstGeom>
          <a:solidFill>
            <a:srgbClr val="FFFFFF"/>
          </a:solidFill>
          <a:ln/>
        </p:spPr>
      </p:sp>
      <p:sp>
        <p:nvSpPr>
          <p:cNvPr id="16" name="Text 12"/>
          <p:cNvSpPr/>
          <p:nvPr/>
        </p:nvSpPr>
        <p:spPr>
          <a:xfrm>
            <a:off x="285750" y="1771650"/>
            <a:ext cx="2023997" cy="292894"/>
          </a:xfrm>
          <a:prstGeom prst="rect">
            <a:avLst/>
          </a:prstGeom>
          <a:noFill/>
          <a:ln/>
        </p:spPr>
        <p:txBody>
          <a:bodyPr wrap="square" lIns="136017" tIns="68072" rIns="136017" bIns="68072" rtlCol="0" anchor="ctr">
            <a:spAutoFit/>
          </a:bodyPr>
          <a:lstStyle/>
          <a:p>
            <a:pPr marL="0" indent="0">
              <a:buNone/>
            </a:pPr>
            <a:r>
              <a:rPr lang="en-US" sz="837">
                <a:solidFill>
                  <a:srgbClr val="000000"/>
                </a:solidFill>
                <a:latin typeface="Noto Sans" pitchFamily="34" charset="0"/>
                <a:ea typeface="Noto Sans" pitchFamily="34" charset="-122"/>
                <a:cs typeface="Noto Sans" pitchFamily="34" charset="-120"/>
              </a:rPr>
              <a:t>Costo de Ventas</a:t>
            </a:r>
            <a:endParaRPr lang="en-US" sz="837"/>
          </a:p>
        </p:txBody>
      </p:sp>
      <p:sp>
        <p:nvSpPr>
          <p:cNvPr id="17" name="Text 13"/>
          <p:cNvSpPr/>
          <p:nvPr/>
        </p:nvSpPr>
        <p:spPr>
          <a:xfrm>
            <a:off x="2309747" y="1771650"/>
            <a:ext cx="814192" cy="292894"/>
          </a:xfrm>
          <a:prstGeom prst="rect">
            <a:avLst/>
          </a:prstGeom>
          <a:noFill/>
          <a:ln/>
        </p:spPr>
        <p:txBody>
          <a:bodyPr wrap="square" lIns="136017" tIns="68072" rIns="136017"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510,000</a:t>
            </a:r>
            <a:endParaRPr lang="en-US" sz="837"/>
          </a:p>
        </p:txBody>
      </p:sp>
      <p:sp>
        <p:nvSpPr>
          <p:cNvPr id="18" name="Text 14"/>
          <p:cNvSpPr/>
          <p:nvPr/>
        </p:nvSpPr>
        <p:spPr>
          <a:xfrm>
            <a:off x="3123940" y="1771650"/>
            <a:ext cx="1276610" cy="292894"/>
          </a:xfrm>
          <a:prstGeom prst="rect">
            <a:avLst/>
          </a:prstGeom>
          <a:noFill/>
          <a:ln/>
        </p:spPr>
        <p:txBody>
          <a:bodyPr wrap="square" lIns="136017" tIns="68072" rIns="136017"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60.00%</a:t>
            </a:r>
            <a:endParaRPr lang="en-US" sz="837"/>
          </a:p>
        </p:txBody>
      </p:sp>
      <p:sp>
        <p:nvSpPr>
          <p:cNvPr id="19" name="Shape 15"/>
          <p:cNvSpPr/>
          <p:nvPr/>
        </p:nvSpPr>
        <p:spPr>
          <a:xfrm>
            <a:off x="285750" y="2064544"/>
            <a:ext cx="4114800" cy="292894"/>
          </a:xfrm>
          <a:prstGeom prst="rect">
            <a:avLst/>
          </a:prstGeom>
          <a:solidFill>
            <a:srgbClr val="2ECC71">
              <a:alpha val="20000"/>
            </a:srgbClr>
          </a:solidFill>
          <a:ln/>
        </p:spPr>
      </p:sp>
      <p:sp>
        <p:nvSpPr>
          <p:cNvPr id="20" name="Text 16"/>
          <p:cNvSpPr/>
          <p:nvPr/>
        </p:nvSpPr>
        <p:spPr>
          <a:xfrm>
            <a:off x="285750" y="2064544"/>
            <a:ext cx="2023997" cy="292894"/>
          </a:xfrm>
          <a:prstGeom prst="rect">
            <a:avLst/>
          </a:prstGeom>
          <a:noFill/>
          <a:ln/>
        </p:spPr>
        <p:txBody>
          <a:bodyPr wrap="square" lIns="136017" tIns="68072" rIns="136017" bIns="68072" rtlCol="0" anchor="ctr">
            <a:spAutoFit/>
          </a:bodyPr>
          <a:lstStyle/>
          <a:p>
            <a:pPr marL="0" indent="0">
              <a:buNone/>
            </a:pPr>
            <a:r>
              <a:rPr lang="en-US" sz="837" b="1">
                <a:solidFill>
                  <a:srgbClr val="000000"/>
                </a:solidFill>
                <a:latin typeface="Noto Sans" pitchFamily="34" charset="0"/>
                <a:ea typeface="Noto Sans" pitchFamily="34" charset="-122"/>
                <a:cs typeface="Noto Sans" pitchFamily="34" charset="-120"/>
              </a:rPr>
              <a:t>Utilidad Bruta</a:t>
            </a:r>
            <a:endParaRPr lang="en-US" sz="837"/>
          </a:p>
        </p:txBody>
      </p:sp>
      <p:sp>
        <p:nvSpPr>
          <p:cNvPr id="21" name="Text 17"/>
          <p:cNvSpPr/>
          <p:nvPr/>
        </p:nvSpPr>
        <p:spPr>
          <a:xfrm>
            <a:off x="2309747" y="2064544"/>
            <a:ext cx="814192" cy="292894"/>
          </a:xfrm>
          <a:prstGeom prst="rect">
            <a:avLst/>
          </a:prstGeom>
          <a:noFill/>
          <a:ln/>
        </p:spPr>
        <p:txBody>
          <a:bodyPr wrap="square" lIns="136017" tIns="68072" rIns="136017" bIns="68072" rtlCol="0" anchor="ctr">
            <a:spAutoFit/>
          </a:bodyPr>
          <a:lstStyle/>
          <a:p>
            <a:pPr marL="0" indent="0" algn="r">
              <a:buNone/>
            </a:pPr>
            <a:r>
              <a:rPr lang="en-US" sz="837" b="1">
                <a:solidFill>
                  <a:srgbClr val="000000"/>
                </a:solidFill>
                <a:latin typeface="Noto Sans" pitchFamily="34" charset="0"/>
                <a:ea typeface="Noto Sans" pitchFamily="34" charset="-122"/>
                <a:cs typeface="Noto Sans" pitchFamily="34" charset="-120"/>
              </a:rPr>
              <a:t>340,000</a:t>
            </a:r>
            <a:endParaRPr lang="en-US" sz="837"/>
          </a:p>
        </p:txBody>
      </p:sp>
      <p:sp>
        <p:nvSpPr>
          <p:cNvPr id="22" name="Text 18"/>
          <p:cNvSpPr/>
          <p:nvPr/>
        </p:nvSpPr>
        <p:spPr>
          <a:xfrm>
            <a:off x="3123940" y="2064544"/>
            <a:ext cx="1276610" cy="292894"/>
          </a:xfrm>
          <a:prstGeom prst="rect">
            <a:avLst/>
          </a:prstGeom>
          <a:noFill/>
          <a:ln/>
        </p:spPr>
        <p:txBody>
          <a:bodyPr wrap="square" lIns="136017" tIns="68072" rIns="136017" bIns="68072" rtlCol="0" anchor="ctr">
            <a:spAutoFit/>
          </a:bodyPr>
          <a:lstStyle/>
          <a:p>
            <a:pPr marL="0" indent="0" algn="r">
              <a:buNone/>
            </a:pPr>
            <a:r>
              <a:rPr lang="en-US" sz="837" b="1">
                <a:solidFill>
                  <a:srgbClr val="000000"/>
                </a:solidFill>
                <a:latin typeface="Noto Sans" pitchFamily="34" charset="0"/>
                <a:ea typeface="Noto Sans" pitchFamily="34" charset="-122"/>
                <a:cs typeface="Noto Sans" pitchFamily="34" charset="-120"/>
              </a:rPr>
              <a:t>40.00%</a:t>
            </a:r>
            <a:endParaRPr lang="en-US" sz="837"/>
          </a:p>
        </p:txBody>
      </p:sp>
      <p:sp>
        <p:nvSpPr>
          <p:cNvPr id="23" name="Shape 19"/>
          <p:cNvSpPr/>
          <p:nvPr/>
        </p:nvSpPr>
        <p:spPr>
          <a:xfrm>
            <a:off x="285750" y="2357438"/>
            <a:ext cx="4114800" cy="292894"/>
          </a:xfrm>
          <a:prstGeom prst="rect">
            <a:avLst/>
          </a:prstGeom>
          <a:solidFill>
            <a:srgbClr val="FFFFFF"/>
          </a:solidFill>
          <a:ln/>
        </p:spPr>
      </p:sp>
      <p:sp>
        <p:nvSpPr>
          <p:cNvPr id="24" name="Text 20"/>
          <p:cNvSpPr/>
          <p:nvPr/>
        </p:nvSpPr>
        <p:spPr>
          <a:xfrm>
            <a:off x="285750" y="2357438"/>
            <a:ext cx="2023997" cy="292894"/>
          </a:xfrm>
          <a:prstGeom prst="rect">
            <a:avLst/>
          </a:prstGeom>
          <a:noFill/>
          <a:ln/>
        </p:spPr>
        <p:txBody>
          <a:bodyPr wrap="square" lIns="136017" tIns="68072" rIns="136017" bIns="68072" rtlCol="0" anchor="ctr">
            <a:spAutoFit/>
          </a:bodyPr>
          <a:lstStyle/>
          <a:p>
            <a:pPr marL="0" indent="0">
              <a:buNone/>
            </a:pPr>
            <a:r>
              <a:rPr lang="en-US" sz="837">
                <a:solidFill>
                  <a:srgbClr val="000000"/>
                </a:solidFill>
                <a:latin typeface="Noto Sans" pitchFamily="34" charset="0"/>
                <a:ea typeface="Noto Sans" pitchFamily="34" charset="-122"/>
                <a:cs typeface="Noto Sans" pitchFamily="34" charset="-120"/>
              </a:rPr>
              <a:t>Gastos de Administración</a:t>
            </a:r>
            <a:endParaRPr lang="en-US" sz="837"/>
          </a:p>
        </p:txBody>
      </p:sp>
      <p:sp>
        <p:nvSpPr>
          <p:cNvPr id="25" name="Text 21"/>
          <p:cNvSpPr/>
          <p:nvPr/>
        </p:nvSpPr>
        <p:spPr>
          <a:xfrm>
            <a:off x="2309747" y="2357438"/>
            <a:ext cx="814192" cy="292894"/>
          </a:xfrm>
          <a:prstGeom prst="rect">
            <a:avLst/>
          </a:prstGeom>
          <a:noFill/>
          <a:ln/>
        </p:spPr>
        <p:txBody>
          <a:bodyPr wrap="square" lIns="136017" tIns="68072" rIns="136017"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95,000</a:t>
            </a:r>
            <a:endParaRPr lang="en-US" sz="837"/>
          </a:p>
        </p:txBody>
      </p:sp>
      <p:sp>
        <p:nvSpPr>
          <p:cNvPr id="26" name="Text 22"/>
          <p:cNvSpPr/>
          <p:nvPr/>
        </p:nvSpPr>
        <p:spPr>
          <a:xfrm>
            <a:off x="3123940" y="2357438"/>
            <a:ext cx="1276610" cy="292894"/>
          </a:xfrm>
          <a:prstGeom prst="rect">
            <a:avLst/>
          </a:prstGeom>
          <a:noFill/>
          <a:ln/>
        </p:spPr>
        <p:txBody>
          <a:bodyPr wrap="square" lIns="136017" tIns="68072" rIns="136017"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11.18%</a:t>
            </a:r>
            <a:endParaRPr lang="en-US" sz="837"/>
          </a:p>
        </p:txBody>
      </p:sp>
      <p:sp>
        <p:nvSpPr>
          <p:cNvPr id="27" name="Shape 23"/>
          <p:cNvSpPr/>
          <p:nvPr/>
        </p:nvSpPr>
        <p:spPr>
          <a:xfrm>
            <a:off x="285750" y="2650331"/>
            <a:ext cx="4114800" cy="292894"/>
          </a:xfrm>
          <a:prstGeom prst="rect">
            <a:avLst/>
          </a:prstGeom>
          <a:solidFill>
            <a:srgbClr val="F0F4F8"/>
          </a:solidFill>
          <a:ln/>
        </p:spPr>
      </p:sp>
      <p:sp>
        <p:nvSpPr>
          <p:cNvPr id="28" name="Text 24"/>
          <p:cNvSpPr/>
          <p:nvPr/>
        </p:nvSpPr>
        <p:spPr>
          <a:xfrm>
            <a:off x="285750" y="2650331"/>
            <a:ext cx="2023997" cy="292894"/>
          </a:xfrm>
          <a:prstGeom prst="rect">
            <a:avLst/>
          </a:prstGeom>
          <a:noFill/>
          <a:ln/>
        </p:spPr>
        <p:txBody>
          <a:bodyPr wrap="square" lIns="136017" tIns="68072" rIns="136017" bIns="68072" rtlCol="0" anchor="ctr">
            <a:spAutoFit/>
          </a:bodyPr>
          <a:lstStyle/>
          <a:p>
            <a:pPr marL="0" indent="0">
              <a:buNone/>
            </a:pPr>
            <a:r>
              <a:rPr lang="en-US" sz="837">
                <a:solidFill>
                  <a:srgbClr val="000000"/>
                </a:solidFill>
                <a:latin typeface="Noto Sans" pitchFamily="34" charset="0"/>
                <a:ea typeface="Noto Sans" pitchFamily="34" charset="-122"/>
                <a:cs typeface="Noto Sans" pitchFamily="34" charset="-120"/>
              </a:rPr>
              <a:t>Gastos de Ventas</a:t>
            </a:r>
            <a:endParaRPr lang="en-US" sz="837"/>
          </a:p>
        </p:txBody>
      </p:sp>
      <p:sp>
        <p:nvSpPr>
          <p:cNvPr id="29" name="Text 25"/>
          <p:cNvSpPr/>
          <p:nvPr/>
        </p:nvSpPr>
        <p:spPr>
          <a:xfrm>
            <a:off x="2309747" y="2650331"/>
            <a:ext cx="814192" cy="292894"/>
          </a:xfrm>
          <a:prstGeom prst="rect">
            <a:avLst/>
          </a:prstGeom>
          <a:noFill/>
          <a:ln/>
        </p:spPr>
        <p:txBody>
          <a:bodyPr wrap="square" lIns="136017" tIns="68072" rIns="136017"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76,000</a:t>
            </a:r>
            <a:endParaRPr lang="en-US" sz="837"/>
          </a:p>
        </p:txBody>
      </p:sp>
      <p:sp>
        <p:nvSpPr>
          <p:cNvPr id="30" name="Text 26"/>
          <p:cNvSpPr/>
          <p:nvPr/>
        </p:nvSpPr>
        <p:spPr>
          <a:xfrm>
            <a:off x="3123940" y="2650331"/>
            <a:ext cx="1276610" cy="292894"/>
          </a:xfrm>
          <a:prstGeom prst="rect">
            <a:avLst/>
          </a:prstGeom>
          <a:noFill/>
          <a:ln/>
        </p:spPr>
        <p:txBody>
          <a:bodyPr wrap="square" lIns="136017" tIns="68072" rIns="136017"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8.94%</a:t>
            </a:r>
            <a:endParaRPr lang="en-US" sz="837"/>
          </a:p>
        </p:txBody>
      </p:sp>
      <p:sp>
        <p:nvSpPr>
          <p:cNvPr id="31" name="Shape 27"/>
          <p:cNvSpPr/>
          <p:nvPr/>
        </p:nvSpPr>
        <p:spPr>
          <a:xfrm>
            <a:off x="285750" y="2943225"/>
            <a:ext cx="4114800" cy="292894"/>
          </a:xfrm>
          <a:prstGeom prst="rect">
            <a:avLst/>
          </a:prstGeom>
          <a:solidFill>
            <a:srgbClr val="FFFFFF"/>
          </a:solidFill>
          <a:ln/>
        </p:spPr>
      </p:sp>
      <p:sp>
        <p:nvSpPr>
          <p:cNvPr id="32" name="Text 28"/>
          <p:cNvSpPr/>
          <p:nvPr/>
        </p:nvSpPr>
        <p:spPr>
          <a:xfrm>
            <a:off x="285750" y="2943225"/>
            <a:ext cx="2023997" cy="292894"/>
          </a:xfrm>
          <a:prstGeom prst="rect">
            <a:avLst/>
          </a:prstGeom>
          <a:noFill/>
          <a:ln/>
        </p:spPr>
        <p:txBody>
          <a:bodyPr wrap="square" lIns="136017" tIns="68072" rIns="136017" bIns="68072" rtlCol="0" anchor="ctr">
            <a:spAutoFit/>
          </a:bodyPr>
          <a:lstStyle/>
          <a:p>
            <a:pPr marL="0" indent="0">
              <a:buNone/>
            </a:pPr>
            <a:r>
              <a:rPr lang="en-US" sz="837">
                <a:solidFill>
                  <a:srgbClr val="000000"/>
                </a:solidFill>
                <a:latin typeface="Noto Sans" pitchFamily="34" charset="0"/>
                <a:ea typeface="Noto Sans" pitchFamily="34" charset="-122"/>
                <a:cs typeface="Noto Sans" pitchFamily="34" charset="-120"/>
              </a:rPr>
              <a:t>Gastos Financieros</a:t>
            </a:r>
            <a:endParaRPr lang="en-US" sz="837"/>
          </a:p>
        </p:txBody>
      </p:sp>
      <p:sp>
        <p:nvSpPr>
          <p:cNvPr id="33" name="Text 29"/>
          <p:cNvSpPr/>
          <p:nvPr/>
        </p:nvSpPr>
        <p:spPr>
          <a:xfrm>
            <a:off x="2309747" y="2943225"/>
            <a:ext cx="814192" cy="292894"/>
          </a:xfrm>
          <a:prstGeom prst="rect">
            <a:avLst/>
          </a:prstGeom>
          <a:noFill/>
          <a:ln/>
        </p:spPr>
        <p:txBody>
          <a:bodyPr wrap="square" lIns="136017" tIns="68072" rIns="136017"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35,000</a:t>
            </a:r>
            <a:endParaRPr lang="en-US" sz="837"/>
          </a:p>
        </p:txBody>
      </p:sp>
      <p:sp>
        <p:nvSpPr>
          <p:cNvPr id="34" name="Text 30"/>
          <p:cNvSpPr/>
          <p:nvPr/>
        </p:nvSpPr>
        <p:spPr>
          <a:xfrm>
            <a:off x="3123940" y="2943225"/>
            <a:ext cx="1276610" cy="292894"/>
          </a:xfrm>
          <a:prstGeom prst="rect">
            <a:avLst/>
          </a:prstGeom>
          <a:noFill/>
          <a:ln/>
        </p:spPr>
        <p:txBody>
          <a:bodyPr wrap="square" lIns="136017" tIns="68072" rIns="136017"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4.12%</a:t>
            </a:r>
            <a:endParaRPr lang="en-US" sz="837"/>
          </a:p>
        </p:txBody>
      </p:sp>
      <p:sp>
        <p:nvSpPr>
          <p:cNvPr id="35" name="Shape 31"/>
          <p:cNvSpPr/>
          <p:nvPr/>
        </p:nvSpPr>
        <p:spPr>
          <a:xfrm>
            <a:off x="285750" y="3236119"/>
            <a:ext cx="4114800" cy="292894"/>
          </a:xfrm>
          <a:prstGeom prst="rect">
            <a:avLst/>
          </a:prstGeom>
          <a:solidFill>
            <a:srgbClr val="F0F4F8"/>
          </a:solidFill>
          <a:ln/>
        </p:spPr>
      </p:sp>
      <p:sp>
        <p:nvSpPr>
          <p:cNvPr id="36" name="Text 32"/>
          <p:cNvSpPr/>
          <p:nvPr/>
        </p:nvSpPr>
        <p:spPr>
          <a:xfrm>
            <a:off x="285750" y="3236119"/>
            <a:ext cx="2023997" cy="292894"/>
          </a:xfrm>
          <a:prstGeom prst="rect">
            <a:avLst/>
          </a:prstGeom>
          <a:noFill/>
          <a:ln/>
        </p:spPr>
        <p:txBody>
          <a:bodyPr wrap="square" lIns="136017" tIns="68072" rIns="136017" bIns="68072" rtlCol="0" anchor="ctr">
            <a:spAutoFit/>
          </a:bodyPr>
          <a:lstStyle/>
          <a:p>
            <a:pPr marL="0" indent="0">
              <a:buNone/>
            </a:pPr>
            <a:r>
              <a:rPr lang="en-US" sz="837">
                <a:solidFill>
                  <a:srgbClr val="000000"/>
                </a:solidFill>
                <a:latin typeface="Noto Sans" pitchFamily="34" charset="0"/>
                <a:ea typeface="Noto Sans" pitchFamily="34" charset="-122"/>
                <a:cs typeface="Noto Sans" pitchFamily="34" charset="-120"/>
              </a:rPr>
              <a:t>Total Gastos Operativos</a:t>
            </a:r>
            <a:endParaRPr lang="en-US" sz="837"/>
          </a:p>
        </p:txBody>
      </p:sp>
      <p:sp>
        <p:nvSpPr>
          <p:cNvPr id="37" name="Text 33"/>
          <p:cNvSpPr/>
          <p:nvPr/>
        </p:nvSpPr>
        <p:spPr>
          <a:xfrm>
            <a:off x="2309747" y="3236119"/>
            <a:ext cx="814192" cy="292894"/>
          </a:xfrm>
          <a:prstGeom prst="rect">
            <a:avLst/>
          </a:prstGeom>
          <a:noFill/>
          <a:ln/>
        </p:spPr>
        <p:txBody>
          <a:bodyPr wrap="square" lIns="136017" tIns="68072" rIns="136017"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206,000</a:t>
            </a:r>
            <a:endParaRPr lang="en-US" sz="837"/>
          </a:p>
        </p:txBody>
      </p:sp>
      <p:sp>
        <p:nvSpPr>
          <p:cNvPr id="38" name="Text 34"/>
          <p:cNvSpPr/>
          <p:nvPr/>
        </p:nvSpPr>
        <p:spPr>
          <a:xfrm>
            <a:off x="3123940" y="3236119"/>
            <a:ext cx="1276610" cy="292894"/>
          </a:xfrm>
          <a:prstGeom prst="rect">
            <a:avLst/>
          </a:prstGeom>
          <a:noFill/>
          <a:ln/>
        </p:spPr>
        <p:txBody>
          <a:bodyPr wrap="square" lIns="136017" tIns="68072" rIns="136017"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24.24%</a:t>
            </a:r>
            <a:endParaRPr lang="en-US" sz="837"/>
          </a:p>
        </p:txBody>
      </p:sp>
      <p:sp>
        <p:nvSpPr>
          <p:cNvPr id="39" name="Shape 35"/>
          <p:cNvSpPr/>
          <p:nvPr/>
        </p:nvSpPr>
        <p:spPr>
          <a:xfrm>
            <a:off x="285750" y="3529013"/>
            <a:ext cx="4114800" cy="292894"/>
          </a:xfrm>
          <a:prstGeom prst="rect">
            <a:avLst/>
          </a:prstGeom>
          <a:solidFill>
            <a:srgbClr val="2ECC71">
              <a:alpha val="20000"/>
            </a:srgbClr>
          </a:solidFill>
          <a:ln/>
        </p:spPr>
      </p:sp>
      <p:sp>
        <p:nvSpPr>
          <p:cNvPr id="40" name="Text 36"/>
          <p:cNvSpPr/>
          <p:nvPr/>
        </p:nvSpPr>
        <p:spPr>
          <a:xfrm>
            <a:off x="285750" y="3529013"/>
            <a:ext cx="2023997" cy="292894"/>
          </a:xfrm>
          <a:prstGeom prst="rect">
            <a:avLst/>
          </a:prstGeom>
          <a:noFill/>
          <a:ln/>
        </p:spPr>
        <p:txBody>
          <a:bodyPr wrap="square" lIns="136017" tIns="68072" rIns="136017" bIns="68072" rtlCol="0" anchor="ctr">
            <a:spAutoFit/>
          </a:bodyPr>
          <a:lstStyle/>
          <a:p>
            <a:pPr marL="0" indent="0">
              <a:buNone/>
            </a:pPr>
            <a:r>
              <a:rPr lang="en-US" sz="837" b="1">
                <a:solidFill>
                  <a:srgbClr val="000000"/>
                </a:solidFill>
                <a:latin typeface="Noto Sans" pitchFamily="34" charset="0"/>
                <a:ea typeface="Noto Sans" pitchFamily="34" charset="-122"/>
                <a:cs typeface="Noto Sans" pitchFamily="34" charset="-120"/>
              </a:rPr>
              <a:t>Utilidad antes de Impuestos</a:t>
            </a:r>
            <a:endParaRPr lang="en-US" sz="837"/>
          </a:p>
        </p:txBody>
      </p:sp>
      <p:sp>
        <p:nvSpPr>
          <p:cNvPr id="41" name="Text 37"/>
          <p:cNvSpPr/>
          <p:nvPr/>
        </p:nvSpPr>
        <p:spPr>
          <a:xfrm>
            <a:off x="2309747" y="3529013"/>
            <a:ext cx="814192" cy="292894"/>
          </a:xfrm>
          <a:prstGeom prst="rect">
            <a:avLst/>
          </a:prstGeom>
          <a:noFill/>
          <a:ln/>
        </p:spPr>
        <p:txBody>
          <a:bodyPr wrap="square" lIns="136017" tIns="68072" rIns="136017" bIns="68072" rtlCol="0" anchor="ctr">
            <a:spAutoFit/>
          </a:bodyPr>
          <a:lstStyle/>
          <a:p>
            <a:pPr marL="0" indent="0" algn="r">
              <a:buNone/>
            </a:pPr>
            <a:r>
              <a:rPr lang="en-US" sz="837" b="1">
                <a:solidFill>
                  <a:srgbClr val="000000"/>
                </a:solidFill>
                <a:latin typeface="Noto Sans" pitchFamily="34" charset="0"/>
                <a:ea typeface="Noto Sans" pitchFamily="34" charset="-122"/>
                <a:cs typeface="Noto Sans" pitchFamily="34" charset="-120"/>
              </a:rPr>
              <a:t>134,000</a:t>
            </a:r>
            <a:endParaRPr lang="en-US" sz="837"/>
          </a:p>
        </p:txBody>
      </p:sp>
      <p:sp>
        <p:nvSpPr>
          <p:cNvPr id="42" name="Text 38"/>
          <p:cNvSpPr/>
          <p:nvPr/>
        </p:nvSpPr>
        <p:spPr>
          <a:xfrm>
            <a:off x="3123940" y="3529013"/>
            <a:ext cx="1276610" cy="292894"/>
          </a:xfrm>
          <a:prstGeom prst="rect">
            <a:avLst/>
          </a:prstGeom>
          <a:noFill/>
          <a:ln/>
        </p:spPr>
        <p:txBody>
          <a:bodyPr wrap="square" lIns="136017" tIns="68072" rIns="136017" bIns="68072" rtlCol="0" anchor="ctr">
            <a:spAutoFit/>
          </a:bodyPr>
          <a:lstStyle/>
          <a:p>
            <a:pPr marL="0" indent="0" algn="r">
              <a:buNone/>
            </a:pPr>
            <a:r>
              <a:rPr lang="en-US" sz="837" b="1">
                <a:solidFill>
                  <a:srgbClr val="000000"/>
                </a:solidFill>
                <a:latin typeface="Noto Sans" pitchFamily="34" charset="0"/>
                <a:ea typeface="Noto Sans" pitchFamily="34" charset="-122"/>
                <a:cs typeface="Noto Sans" pitchFamily="34" charset="-120"/>
              </a:rPr>
              <a:t>15.76%</a:t>
            </a:r>
            <a:endParaRPr lang="en-US" sz="837"/>
          </a:p>
        </p:txBody>
      </p:sp>
      <p:sp>
        <p:nvSpPr>
          <p:cNvPr id="43" name="Shape 39"/>
          <p:cNvSpPr/>
          <p:nvPr/>
        </p:nvSpPr>
        <p:spPr>
          <a:xfrm>
            <a:off x="285750" y="3821906"/>
            <a:ext cx="4114800" cy="292894"/>
          </a:xfrm>
          <a:prstGeom prst="rect">
            <a:avLst/>
          </a:prstGeom>
          <a:solidFill>
            <a:srgbClr val="F0F4F8"/>
          </a:solidFill>
          <a:ln/>
        </p:spPr>
      </p:sp>
      <p:sp>
        <p:nvSpPr>
          <p:cNvPr id="44" name="Text 40"/>
          <p:cNvSpPr/>
          <p:nvPr/>
        </p:nvSpPr>
        <p:spPr>
          <a:xfrm>
            <a:off x="285750" y="3821906"/>
            <a:ext cx="2023997" cy="292894"/>
          </a:xfrm>
          <a:prstGeom prst="rect">
            <a:avLst/>
          </a:prstGeom>
          <a:noFill/>
          <a:ln/>
        </p:spPr>
        <p:txBody>
          <a:bodyPr wrap="square" lIns="136017" tIns="68072" rIns="136017" bIns="68072" rtlCol="0" anchor="ctr">
            <a:spAutoFit/>
          </a:bodyPr>
          <a:lstStyle/>
          <a:p>
            <a:pPr marL="0" indent="0">
              <a:buNone/>
            </a:pPr>
            <a:r>
              <a:rPr lang="en-US" sz="837">
                <a:solidFill>
                  <a:srgbClr val="000000"/>
                </a:solidFill>
                <a:latin typeface="Noto Sans" pitchFamily="34" charset="0"/>
                <a:ea typeface="Noto Sans" pitchFamily="34" charset="-122"/>
                <a:cs typeface="Noto Sans" pitchFamily="34" charset="-120"/>
              </a:rPr>
              <a:t>Impuestos (30%)</a:t>
            </a:r>
            <a:endParaRPr lang="en-US" sz="837"/>
          </a:p>
        </p:txBody>
      </p:sp>
      <p:sp>
        <p:nvSpPr>
          <p:cNvPr id="45" name="Text 41"/>
          <p:cNvSpPr/>
          <p:nvPr/>
        </p:nvSpPr>
        <p:spPr>
          <a:xfrm>
            <a:off x="2309747" y="3821906"/>
            <a:ext cx="814192" cy="292894"/>
          </a:xfrm>
          <a:prstGeom prst="rect">
            <a:avLst/>
          </a:prstGeom>
          <a:noFill/>
          <a:ln/>
        </p:spPr>
        <p:txBody>
          <a:bodyPr wrap="square" lIns="136017" tIns="68072" rIns="136017"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40,200</a:t>
            </a:r>
            <a:endParaRPr lang="en-US" sz="837"/>
          </a:p>
        </p:txBody>
      </p:sp>
      <p:sp>
        <p:nvSpPr>
          <p:cNvPr id="46" name="Text 42"/>
          <p:cNvSpPr/>
          <p:nvPr/>
        </p:nvSpPr>
        <p:spPr>
          <a:xfrm>
            <a:off x="3123940" y="3821906"/>
            <a:ext cx="1276610" cy="292894"/>
          </a:xfrm>
          <a:prstGeom prst="rect">
            <a:avLst/>
          </a:prstGeom>
          <a:noFill/>
          <a:ln/>
        </p:spPr>
        <p:txBody>
          <a:bodyPr wrap="square" lIns="136017" tIns="68072" rIns="136017" bIns="68072" rtlCol="0" anchor="ctr">
            <a:spAutoFit/>
          </a:bodyPr>
          <a:lstStyle/>
          <a:p>
            <a:pPr marL="0" indent="0" algn="r">
              <a:buNone/>
            </a:pPr>
            <a:r>
              <a:rPr lang="en-US" sz="837">
                <a:solidFill>
                  <a:srgbClr val="000000"/>
                </a:solidFill>
                <a:latin typeface="Noto Sans" pitchFamily="34" charset="0"/>
                <a:ea typeface="Noto Sans" pitchFamily="34" charset="-122"/>
                <a:cs typeface="Noto Sans" pitchFamily="34" charset="-120"/>
              </a:rPr>
              <a:t>4.73%</a:t>
            </a:r>
            <a:endParaRPr lang="en-US" sz="837"/>
          </a:p>
        </p:txBody>
      </p:sp>
      <p:sp>
        <p:nvSpPr>
          <p:cNvPr id="47" name="Shape 43"/>
          <p:cNvSpPr/>
          <p:nvPr/>
        </p:nvSpPr>
        <p:spPr>
          <a:xfrm>
            <a:off x="285750" y="4114800"/>
            <a:ext cx="4114800" cy="289322"/>
          </a:xfrm>
          <a:prstGeom prst="rect">
            <a:avLst/>
          </a:prstGeom>
          <a:solidFill>
            <a:srgbClr val="2ECC71">
              <a:alpha val="20000"/>
            </a:srgbClr>
          </a:solidFill>
          <a:ln/>
        </p:spPr>
      </p:sp>
      <p:sp>
        <p:nvSpPr>
          <p:cNvPr id="48" name="Text 44"/>
          <p:cNvSpPr/>
          <p:nvPr/>
        </p:nvSpPr>
        <p:spPr>
          <a:xfrm>
            <a:off x="285750" y="4114800"/>
            <a:ext cx="2023997" cy="289322"/>
          </a:xfrm>
          <a:prstGeom prst="rect">
            <a:avLst/>
          </a:prstGeom>
          <a:noFill/>
          <a:ln/>
        </p:spPr>
        <p:txBody>
          <a:bodyPr wrap="square" lIns="136017" tIns="68072" rIns="136017" bIns="68072" rtlCol="0" anchor="ctr">
            <a:spAutoFit/>
          </a:bodyPr>
          <a:lstStyle/>
          <a:p>
            <a:pPr marL="0" indent="0">
              <a:buNone/>
            </a:pPr>
            <a:r>
              <a:rPr lang="en-US" sz="837" b="1">
                <a:solidFill>
                  <a:srgbClr val="000000"/>
                </a:solidFill>
                <a:latin typeface="Noto Sans" pitchFamily="34" charset="0"/>
                <a:ea typeface="Noto Sans" pitchFamily="34" charset="-122"/>
                <a:cs typeface="Noto Sans" pitchFamily="34" charset="-120"/>
              </a:rPr>
              <a:t>Utilidad Neta</a:t>
            </a:r>
            <a:endParaRPr lang="en-US" sz="837"/>
          </a:p>
        </p:txBody>
      </p:sp>
      <p:sp>
        <p:nvSpPr>
          <p:cNvPr id="49" name="Text 45"/>
          <p:cNvSpPr/>
          <p:nvPr/>
        </p:nvSpPr>
        <p:spPr>
          <a:xfrm>
            <a:off x="2309747" y="4114800"/>
            <a:ext cx="814192" cy="289322"/>
          </a:xfrm>
          <a:prstGeom prst="rect">
            <a:avLst/>
          </a:prstGeom>
          <a:noFill/>
          <a:ln/>
        </p:spPr>
        <p:txBody>
          <a:bodyPr wrap="square" lIns="136017" tIns="68072" rIns="136017" bIns="68072" rtlCol="0" anchor="ctr">
            <a:spAutoFit/>
          </a:bodyPr>
          <a:lstStyle/>
          <a:p>
            <a:pPr marL="0" indent="0" algn="r">
              <a:buNone/>
            </a:pPr>
            <a:r>
              <a:rPr lang="en-US" sz="837" b="1">
                <a:solidFill>
                  <a:srgbClr val="000000"/>
                </a:solidFill>
                <a:latin typeface="Noto Sans" pitchFamily="34" charset="0"/>
                <a:ea typeface="Noto Sans" pitchFamily="34" charset="-122"/>
                <a:cs typeface="Noto Sans" pitchFamily="34" charset="-120"/>
              </a:rPr>
              <a:t>93,800</a:t>
            </a:r>
            <a:endParaRPr lang="en-US" sz="837"/>
          </a:p>
        </p:txBody>
      </p:sp>
      <p:sp>
        <p:nvSpPr>
          <p:cNvPr id="50" name="Text 46"/>
          <p:cNvSpPr/>
          <p:nvPr/>
        </p:nvSpPr>
        <p:spPr>
          <a:xfrm>
            <a:off x="3123940" y="4114800"/>
            <a:ext cx="1276610" cy="289322"/>
          </a:xfrm>
          <a:prstGeom prst="rect">
            <a:avLst/>
          </a:prstGeom>
          <a:noFill/>
          <a:ln/>
        </p:spPr>
        <p:txBody>
          <a:bodyPr wrap="square" lIns="136017" tIns="68072" rIns="136017" bIns="68072" rtlCol="0" anchor="ctr">
            <a:spAutoFit/>
          </a:bodyPr>
          <a:lstStyle/>
          <a:p>
            <a:pPr marL="0" indent="0" algn="r">
              <a:buNone/>
            </a:pPr>
            <a:r>
              <a:rPr lang="en-US" sz="837" b="1">
                <a:solidFill>
                  <a:srgbClr val="000000"/>
                </a:solidFill>
                <a:latin typeface="Noto Sans" pitchFamily="34" charset="0"/>
                <a:ea typeface="Noto Sans" pitchFamily="34" charset="-122"/>
                <a:cs typeface="Noto Sans" pitchFamily="34" charset="-120"/>
              </a:rPr>
              <a:t>11.04%</a:t>
            </a:r>
            <a:endParaRPr lang="en-US" sz="837"/>
          </a:p>
        </p:txBody>
      </p:sp>
      <p:sp>
        <p:nvSpPr>
          <p:cNvPr id="51" name="Text 47"/>
          <p:cNvSpPr/>
          <p:nvPr/>
        </p:nvSpPr>
        <p:spPr>
          <a:xfrm>
            <a:off x="4743450" y="853678"/>
            <a:ext cx="4114800" cy="228600"/>
          </a:xfrm>
          <a:prstGeom prst="rect">
            <a:avLst/>
          </a:prstGeom>
          <a:noFill/>
          <a:ln/>
        </p:spPr>
        <p:txBody>
          <a:bodyPr wrap="none" lIns="0" tIns="0" rIns="0" bIns="0" rtlCol="0" anchor="ctr">
            <a:spAutoFit/>
          </a:bodyPr>
          <a:lstStyle/>
          <a:p>
            <a:pPr marL="0" indent="0">
              <a:buNone/>
            </a:pPr>
            <a:r>
              <a:rPr lang="en-US" sz="1350" b="1">
                <a:solidFill>
                  <a:srgbClr val="4A90E2"/>
                </a:solidFill>
                <a:latin typeface="Montserrat" pitchFamily="34" charset="0"/>
                <a:ea typeface="Montserrat" pitchFamily="34" charset="-122"/>
                <a:cs typeface="Montserrat" pitchFamily="34" charset="-120"/>
              </a:rPr>
              <a:t>Visualización de Resultados</a:t>
            </a:r>
            <a:endParaRPr lang="en-US" sz="1350"/>
          </a:p>
        </p:txBody>
      </p:sp>
      <p:pic>
        <p:nvPicPr>
          <p:cNvPr id="52" name="Image 2" descr="preencoded.png"/>
          <p:cNvPicPr>
            <a:picLocks noChangeAspect="1"/>
          </p:cNvPicPr>
          <p:nvPr/>
        </p:nvPicPr>
        <p:blipFill>
          <a:blip r:embed="rId4"/>
          <a:stretch>
            <a:fillRect/>
          </a:stretch>
        </p:blipFill>
        <p:spPr>
          <a:xfrm>
            <a:off x="4743450" y="1196578"/>
            <a:ext cx="4114800" cy="2143125"/>
          </a:xfrm>
          <a:prstGeom prst="rect">
            <a:avLst/>
          </a:prstGeom>
        </p:spPr>
      </p:pic>
      <p:sp>
        <p:nvSpPr>
          <p:cNvPr id="53" name="Text 48"/>
          <p:cNvSpPr/>
          <p:nvPr/>
        </p:nvSpPr>
        <p:spPr>
          <a:xfrm>
            <a:off x="4572000" y="3379989"/>
            <a:ext cx="4114800" cy="228600"/>
          </a:xfrm>
          <a:prstGeom prst="rect">
            <a:avLst/>
          </a:prstGeom>
          <a:noFill/>
          <a:ln/>
        </p:spPr>
        <p:txBody>
          <a:bodyPr wrap="none" lIns="0" tIns="0" rIns="0" bIns="0" rtlCol="0" anchor="ctr">
            <a:spAutoFit/>
          </a:bodyPr>
          <a:lstStyle/>
          <a:p>
            <a:pPr marL="0" indent="0">
              <a:buNone/>
            </a:pPr>
            <a:r>
              <a:rPr lang="en-US" sz="1350" b="1">
                <a:solidFill>
                  <a:srgbClr val="4A90E2"/>
                </a:solidFill>
                <a:latin typeface="Montserrat" pitchFamily="34" charset="0"/>
                <a:ea typeface="Montserrat" pitchFamily="34" charset="-122"/>
                <a:cs typeface="Montserrat" pitchFamily="34" charset="-120"/>
              </a:rPr>
              <a:t>Interpretación</a:t>
            </a:r>
            <a:endParaRPr lang="en-US" sz="1350"/>
          </a:p>
        </p:txBody>
      </p:sp>
      <p:sp>
        <p:nvSpPr>
          <p:cNvPr id="54" name="Text 49"/>
          <p:cNvSpPr/>
          <p:nvPr/>
        </p:nvSpPr>
        <p:spPr>
          <a:xfrm>
            <a:off x="4572000" y="3731979"/>
            <a:ext cx="4589398" cy="289951"/>
          </a:xfrm>
          <a:prstGeom prst="rect">
            <a:avLst/>
          </a:prstGeom>
          <a:noFill/>
          <a:ln/>
        </p:spPr>
        <p:txBody>
          <a:bodyPr wrap="none" lIns="0" tIns="0" rIns="0" bIns="0" rtlCol="0" anchor="ctr">
            <a:spAutoFit/>
          </a:bodyPr>
          <a:lstStyle/>
          <a:p>
            <a:pPr marL="171450" indent="-171450" algn="l">
              <a:buFont typeface="Wingdings" panose="05000000000000000000" pitchFamily="2" charset="2"/>
              <a:buChar char="Ø"/>
            </a:pPr>
            <a:r>
              <a:rPr lang="en-US" sz="942">
                <a:solidFill>
                  <a:srgbClr val="333333"/>
                </a:solidFill>
                <a:latin typeface="Open Sans" pitchFamily="34" charset="0"/>
                <a:ea typeface="Open Sans" pitchFamily="34" charset="-122"/>
                <a:cs typeface="Open Sans" pitchFamily="34" charset="-120"/>
              </a:rPr>
              <a:t>El costo de ventas representa el </a:t>
            </a:r>
            <a:r>
              <a:rPr lang="en-US" sz="942" b="1">
                <a:solidFill>
                  <a:srgbClr val="333333"/>
                </a:solidFill>
                <a:latin typeface="Open Sans" pitchFamily="34" charset="0"/>
                <a:ea typeface="Open Sans" pitchFamily="34" charset="-122"/>
                <a:cs typeface="Open Sans" pitchFamily="34" charset="-120"/>
              </a:rPr>
              <a:t>60% </a:t>
            </a:r>
            <a:r>
              <a:rPr lang="en-US" sz="942">
                <a:solidFill>
                  <a:srgbClr val="333333"/>
                </a:solidFill>
                <a:latin typeface="Open Sans" pitchFamily="34" charset="0"/>
                <a:ea typeface="Open Sans" pitchFamily="34" charset="-122"/>
                <a:cs typeface="Open Sans" pitchFamily="34" charset="-120"/>
              </a:rPr>
              <a:t>de las ventas totales, dejando un margen</a:t>
            </a:r>
          </a:p>
          <a:p>
            <a:pPr marL="0" indent="0" algn="l">
              <a:buNone/>
            </a:pPr>
            <a:r>
              <a:rPr lang="en-US" sz="942">
                <a:solidFill>
                  <a:srgbClr val="333333"/>
                </a:solidFill>
                <a:latin typeface="Open Sans" pitchFamily="34" charset="0"/>
                <a:ea typeface="Open Sans" pitchFamily="34" charset="-122"/>
                <a:cs typeface="Open Sans" pitchFamily="34" charset="-120"/>
              </a:rPr>
              <a:t>     bruto del  </a:t>
            </a:r>
            <a:r>
              <a:rPr lang="en-US" sz="942" b="1">
                <a:solidFill>
                  <a:srgbClr val="333333"/>
                </a:solidFill>
                <a:latin typeface="Open Sans" pitchFamily="34" charset="0"/>
                <a:ea typeface="Open Sans" pitchFamily="34" charset="-122"/>
                <a:cs typeface="Open Sans" pitchFamily="34" charset="-120"/>
              </a:rPr>
              <a:t>40%. </a:t>
            </a:r>
            <a:endParaRPr lang="en-US" sz="942" b="1"/>
          </a:p>
        </p:txBody>
      </p:sp>
      <p:sp>
        <p:nvSpPr>
          <p:cNvPr id="58" name="Text 53"/>
          <p:cNvSpPr/>
          <p:nvPr/>
        </p:nvSpPr>
        <p:spPr>
          <a:xfrm>
            <a:off x="6963370" y="4060506"/>
            <a:ext cx="65" cy="144976"/>
          </a:xfrm>
          <a:prstGeom prst="rect">
            <a:avLst/>
          </a:prstGeom>
          <a:noFill/>
          <a:ln/>
        </p:spPr>
        <p:txBody>
          <a:bodyPr wrap="none" lIns="0" tIns="0" rIns="0" bIns="0" rtlCol="0" anchor="ctr">
            <a:spAutoFit/>
          </a:bodyPr>
          <a:lstStyle/>
          <a:p>
            <a:pPr marL="0" indent="0" algn="l">
              <a:buNone/>
            </a:pPr>
            <a:endParaRPr lang="en-US" sz="942"/>
          </a:p>
        </p:txBody>
      </p:sp>
      <p:sp>
        <p:nvSpPr>
          <p:cNvPr id="59" name="Text 54"/>
          <p:cNvSpPr/>
          <p:nvPr/>
        </p:nvSpPr>
        <p:spPr>
          <a:xfrm>
            <a:off x="4600107" y="3992294"/>
            <a:ext cx="4522072" cy="289951"/>
          </a:xfrm>
          <a:prstGeom prst="rect">
            <a:avLst/>
          </a:prstGeom>
          <a:noFill/>
          <a:ln/>
        </p:spPr>
        <p:txBody>
          <a:bodyPr wrap="none" lIns="0" tIns="0" rIns="0" bIns="0" rtlCol="0" anchor="ctr">
            <a:spAutoFit/>
          </a:bodyPr>
          <a:lstStyle/>
          <a:p>
            <a:pPr marL="171450" indent="-171450" algn="l">
              <a:buFont typeface="Wingdings" panose="05000000000000000000" pitchFamily="2" charset="2"/>
              <a:buChar char="Ø"/>
            </a:pPr>
            <a:r>
              <a:rPr lang="en-US" sz="942">
                <a:solidFill>
                  <a:srgbClr val="333333"/>
                </a:solidFill>
                <a:latin typeface="Open Sans" pitchFamily="34" charset="0"/>
                <a:ea typeface="Open Sans" pitchFamily="34" charset="-122"/>
                <a:cs typeface="Open Sans" pitchFamily="34" charset="-120"/>
              </a:rPr>
              <a:t>Los gastos operativos representan el </a:t>
            </a:r>
            <a:r>
              <a:rPr lang="en-US" sz="942" b="1">
                <a:solidFill>
                  <a:srgbClr val="333333"/>
                </a:solidFill>
                <a:latin typeface="Open Sans" pitchFamily="34" charset="0"/>
                <a:ea typeface="Open Sans" pitchFamily="34" charset="-122"/>
                <a:cs typeface="Open Sans" pitchFamily="34" charset="-120"/>
              </a:rPr>
              <a:t>24.24% </a:t>
            </a:r>
            <a:r>
              <a:rPr lang="en-US" sz="942">
                <a:solidFill>
                  <a:srgbClr val="333333"/>
                </a:solidFill>
                <a:latin typeface="Open Sans" pitchFamily="34" charset="0"/>
                <a:ea typeface="Open Sans" pitchFamily="34" charset="-122"/>
                <a:cs typeface="Open Sans" pitchFamily="34" charset="-120"/>
              </a:rPr>
              <a:t>de las ventas, siendo los gastos </a:t>
            </a:r>
          </a:p>
          <a:p>
            <a:pPr marL="0" indent="0" algn="l">
              <a:buNone/>
            </a:pPr>
            <a:r>
              <a:rPr lang="en-US" sz="942">
                <a:solidFill>
                  <a:srgbClr val="333333"/>
                </a:solidFill>
                <a:latin typeface="Open Sans" pitchFamily="34" charset="0"/>
                <a:ea typeface="Open Sans" pitchFamily="34" charset="-122"/>
                <a:cs typeface="Open Sans" pitchFamily="34" charset="-120"/>
              </a:rPr>
              <a:t>     Administrativos los mas significante de </a:t>
            </a:r>
            <a:r>
              <a:rPr lang="en-US" sz="942" b="1">
                <a:solidFill>
                  <a:srgbClr val="333333"/>
                </a:solidFill>
                <a:latin typeface="Open Sans" pitchFamily="34" charset="0"/>
                <a:ea typeface="Open Sans" pitchFamily="34" charset="-122"/>
                <a:cs typeface="Open Sans" pitchFamily="34" charset="-120"/>
              </a:rPr>
              <a:t>11.18%. </a:t>
            </a:r>
            <a:endParaRPr lang="en-US" sz="942" b="1"/>
          </a:p>
        </p:txBody>
      </p:sp>
      <p:sp>
        <p:nvSpPr>
          <p:cNvPr id="64" name="Text 59"/>
          <p:cNvSpPr/>
          <p:nvPr/>
        </p:nvSpPr>
        <p:spPr>
          <a:xfrm>
            <a:off x="4572000" y="4683306"/>
            <a:ext cx="3811941" cy="289951"/>
          </a:xfrm>
          <a:prstGeom prst="rect">
            <a:avLst/>
          </a:prstGeom>
          <a:noFill/>
          <a:ln/>
        </p:spPr>
        <p:txBody>
          <a:bodyPr wrap="none" lIns="0" tIns="0" rIns="0" bIns="0" rtlCol="0" anchor="ctr">
            <a:spAutoFit/>
          </a:bodyPr>
          <a:lstStyle/>
          <a:p>
            <a:pPr marL="171450" indent="-171450" algn="l">
              <a:buFont typeface="Wingdings" panose="05000000000000000000" pitchFamily="2" charset="2"/>
              <a:buChar char="Ø"/>
            </a:pPr>
            <a:r>
              <a:rPr lang="en-US" sz="942">
                <a:solidFill>
                  <a:srgbClr val="333333"/>
                </a:solidFill>
                <a:latin typeface="Open Sans" pitchFamily="34" charset="0"/>
                <a:ea typeface="Open Sans" pitchFamily="34" charset="-122"/>
                <a:cs typeface="Open Sans" pitchFamily="34" charset="-120"/>
              </a:rPr>
              <a:t>La utilidad neta representa el </a:t>
            </a:r>
            <a:r>
              <a:rPr lang="en-US" sz="942" b="1">
                <a:solidFill>
                  <a:srgbClr val="333333"/>
                </a:solidFill>
                <a:latin typeface="Open Sans" pitchFamily="34" charset="0"/>
                <a:ea typeface="Open Sans" pitchFamily="34" charset="-122"/>
                <a:cs typeface="Open Sans" pitchFamily="34" charset="-120"/>
              </a:rPr>
              <a:t>11.04% </a:t>
            </a:r>
            <a:r>
              <a:rPr lang="en-US" sz="942">
                <a:solidFill>
                  <a:srgbClr val="333333"/>
                </a:solidFill>
                <a:latin typeface="Open Sans" pitchFamily="34" charset="0"/>
                <a:ea typeface="Open Sans" pitchFamily="34" charset="-122"/>
                <a:cs typeface="Open Sans" pitchFamily="34" charset="-120"/>
              </a:rPr>
              <a:t>de las ventas, lo que indica</a:t>
            </a:r>
          </a:p>
          <a:p>
            <a:pPr marL="0" indent="0" algn="l">
              <a:buNone/>
            </a:pPr>
            <a:r>
              <a:rPr lang="en-US" sz="942">
                <a:solidFill>
                  <a:srgbClr val="333333"/>
                </a:solidFill>
                <a:latin typeface="Open Sans" pitchFamily="34" charset="0"/>
                <a:ea typeface="Open Sans" pitchFamily="34" charset="-122"/>
                <a:cs typeface="Open Sans" pitchFamily="34" charset="-120"/>
              </a:rPr>
              <a:t>      un rendimiento acceptable. </a:t>
            </a:r>
            <a:endParaRPr lang="en-US" sz="942"/>
          </a:p>
        </p:txBody>
      </p:sp>
      <p:sp>
        <p:nvSpPr>
          <p:cNvPr id="67" name="Text 62"/>
          <p:cNvSpPr/>
          <p:nvPr/>
        </p:nvSpPr>
        <p:spPr>
          <a:xfrm>
            <a:off x="193970" y="4605670"/>
            <a:ext cx="3746218" cy="289951"/>
          </a:xfrm>
          <a:prstGeom prst="rect">
            <a:avLst/>
          </a:prstGeom>
          <a:noFill/>
          <a:ln/>
        </p:spPr>
        <p:txBody>
          <a:bodyPr wrap="none" lIns="0" tIns="0" rIns="0" bIns="0" rtlCol="0" anchor="ctr">
            <a:spAutoFit/>
          </a:bodyPr>
          <a:lstStyle/>
          <a:p>
            <a:pPr marL="171450" indent="-171450" algn="l">
              <a:buFont typeface="Wingdings" panose="05000000000000000000" pitchFamily="2" charset="2"/>
              <a:buChar char="Ø"/>
            </a:pPr>
            <a:r>
              <a:rPr lang="en-US" sz="942">
                <a:solidFill>
                  <a:srgbClr val="333333"/>
                </a:solidFill>
                <a:latin typeface="Open Sans" pitchFamily="34" charset="0"/>
                <a:ea typeface="Open Sans" pitchFamily="34" charset="-122"/>
                <a:cs typeface="Open Sans" pitchFamily="34" charset="-120"/>
              </a:rPr>
              <a:t>Los gastos financieros representan solo el </a:t>
            </a:r>
            <a:r>
              <a:rPr lang="en-US" sz="942" b="1">
                <a:solidFill>
                  <a:srgbClr val="333333"/>
                </a:solidFill>
                <a:latin typeface="Open Sans" pitchFamily="34" charset="0"/>
                <a:ea typeface="Open Sans" pitchFamily="34" charset="-122"/>
                <a:cs typeface="Open Sans" pitchFamily="34" charset="-120"/>
              </a:rPr>
              <a:t>4.12% </a:t>
            </a:r>
            <a:r>
              <a:rPr lang="en-US" sz="942">
                <a:solidFill>
                  <a:srgbClr val="333333"/>
                </a:solidFill>
                <a:latin typeface="Open Sans" pitchFamily="34" charset="0"/>
                <a:ea typeface="Open Sans" pitchFamily="34" charset="-122"/>
                <a:cs typeface="Open Sans" pitchFamily="34" charset="-120"/>
              </a:rPr>
              <a:t>de las ventas, </a:t>
            </a:r>
          </a:p>
          <a:p>
            <a:pPr algn="l"/>
            <a:r>
              <a:rPr lang="en-US" sz="942">
                <a:solidFill>
                  <a:srgbClr val="333333"/>
                </a:solidFill>
                <a:latin typeface="Open Sans" pitchFamily="34" charset="0"/>
                <a:ea typeface="Open Sans" pitchFamily="34" charset="-122"/>
                <a:cs typeface="Open Sans" pitchFamily="34" charset="-120"/>
              </a:rPr>
              <a:t>      lo que sugiere un nivel moderado de endeudamiento.</a:t>
            </a:r>
            <a:endParaRPr lang="en-US" sz="942"/>
          </a:p>
        </p:txBody>
      </p:sp>
      <p:sp>
        <p:nvSpPr>
          <p:cNvPr id="70" name="Text 65"/>
          <p:cNvSpPr/>
          <p:nvPr/>
        </p:nvSpPr>
        <p:spPr>
          <a:xfrm>
            <a:off x="8762451" y="5614095"/>
            <a:ext cx="238674" cy="171450"/>
          </a:xfrm>
          <a:prstGeom prst="rect">
            <a:avLst/>
          </a:prstGeom>
          <a:noFill/>
          <a:ln/>
        </p:spPr>
        <p:txBody>
          <a:bodyPr wrap="none" lIns="0" tIns="0" rIns="0" bIns="0" rtlCol="0" anchor="ctr">
            <a:spAutoFit/>
          </a:bodyPr>
          <a:lstStyle/>
          <a:p>
            <a:pPr marL="0" indent="0">
              <a:buNone/>
            </a:pPr>
            <a:r>
              <a:rPr lang="en-US" sz="837">
                <a:solidFill>
                  <a:srgbClr val="6B7280"/>
                </a:solidFill>
                <a:latin typeface="Noto Sans" pitchFamily="34" charset="0"/>
                <a:ea typeface="Noto Sans" pitchFamily="34" charset="-122"/>
                <a:cs typeface="Noto Sans" pitchFamily="34" charset="-120"/>
              </a:rPr>
              <a:t>8/12</a:t>
            </a:r>
            <a:endParaRPr lang="en-US" sz="837"/>
          </a:p>
        </p:txBody>
      </p:sp>
      <p:sp>
        <p:nvSpPr>
          <p:cNvPr id="71" name="Shape 66"/>
          <p:cNvSpPr/>
          <p:nvPr/>
        </p:nvSpPr>
        <p:spPr>
          <a:xfrm>
            <a:off x="0" y="5892701"/>
            <a:ext cx="5333674" cy="35719"/>
          </a:xfrm>
          <a:prstGeom prst="rect">
            <a:avLst/>
          </a:prstGeom>
          <a:solidFill>
            <a:srgbClr val="2ECC71"/>
          </a:solidFill>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23813"/>
            <a:ext cx="9144000" cy="5662315"/>
          </a:xfrm>
          <a:prstGeom prst="rect">
            <a:avLst/>
          </a:prstGeom>
        </p:spPr>
      </p:pic>
      <p:pic>
        <p:nvPicPr>
          <p:cNvPr id="3" name="Image 1" descr="preencoded.png"/>
          <p:cNvPicPr>
            <a:picLocks noChangeAspect="1"/>
          </p:cNvPicPr>
          <p:nvPr/>
        </p:nvPicPr>
        <p:blipFill>
          <a:blip r:embed="rId4"/>
          <a:stretch>
            <a:fillRect/>
          </a:stretch>
        </p:blipFill>
        <p:spPr>
          <a:xfrm>
            <a:off x="285750" y="285750"/>
            <a:ext cx="1285875" cy="396478"/>
          </a:xfrm>
          <a:prstGeom prst="rect">
            <a:avLst/>
          </a:prstGeom>
        </p:spPr>
      </p:pic>
      <p:sp>
        <p:nvSpPr>
          <p:cNvPr id="4" name="Text 0"/>
          <p:cNvSpPr/>
          <p:nvPr/>
        </p:nvSpPr>
        <p:spPr>
          <a:xfrm>
            <a:off x="3192363" y="341114"/>
            <a:ext cx="4045148" cy="285750"/>
          </a:xfrm>
          <a:prstGeom prst="rect">
            <a:avLst/>
          </a:prstGeom>
          <a:noFill/>
          <a:ln/>
        </p:spPr>
        <p:txBody>
          <a:bodyPr wrap="none" lIns="0" tIns="0" rIns="0" bIns="0" rtlCol="0" anchor="ctr">
            <a:spAutoFit/>
          </a:bodyPr>
          <a:lstStyle/>
          <a:p>
            <a:pPr marL="0" indent="0">
              <a:buNone/>
            </a:pPr>
            <a:r>
              <a:rPr lang="en-US" sz="2025" b="1">
                <a:solidFill>
                  <a:srgbClr val="1A365D"/>
                </a:solidFill>
                <a:latin typeface="Montserrat" pitchFamily="34" charset="0"/>
                <a:ea typeface="Montserrat" pitchFamily="34" charset="-122"/>
                <a:cs typeface="Montserrat" pitchFamily="34" charset="-120"/>
              </a:rPr>
              <a:t>Análisis Horizontal (Dinámico)</a:t>
            </a:r>
            <a:endParaRPr lang="en-US" sz="2025"/>
          </a:p>
        </p:txBody>
      </p:sp>
      <p:sp>
        <p:nvSpPr>
          <p:cNvPr id="5" name="Text 1"/>
          <p:cNvSpPr/>
          <p:nvPr/>
        </p:nvSpPr>
        <p:spPr>
          <a:xfrm>
            <a:off x="285750" y="910828"/>
            <a:ext cx="4000500" cy="228600"/>
          </a:xfrm>
          <a:prstGeom prst="rect">
            <a:avLst/>
          </a:prstGeom>
          <a:noFill/>
          <a:ln/>
        </p:spPr>
        <p:txBody>
          <a:bodyPr wrap="none" lIns="0" tIns="0" rIns="0" bIns="0" rtlCol="0" anchor="ctr">
            <a:spAutoFit/>
          </a:bodyPr>
          <a:lstStyle/>
          <a:p>
            <a:pPr marL="0" indent="0">
              <a:buNone/>
            </a:pPr>
            <a:r>
              <a:rPr lang="en-US" sz="1350" b="1">
                <a:solidFill>
                  <a:srgbClr val="4A90E2"/>
                </a:solidFill>
                <a:latin typeface="Montserrat" pitchFamily="34" charset="0"/>
                <a:ea typeface="Montserrat" pitchFamily="34" charset="-122"/>
                <a:cs typeface="Montserrat" pitchFamily="34" charset="-120"/>
              </a:rPr>
              <a:t>Definición</a:t>
            </a:r>
            <a:endParaRPr lang="en-US" sz="1350"/>
          </a:p>
        </p:txBody>
      </p:sp>
      <p:sp>
        <p:nvSpPr>
          <p:cNvPr id="6" name="Text 2"/>
          <p:cNvSpPr/>
          <p:nvPr/>
        </p:nvSpPr>
        <p:spPr>
          <a:xfrm>
            <a:off x="285750" y="1253728"/>
            <a:ext cx="4000500" cy="822871"/>
          </a:xfrm>
          <a:prstGeom prst="rect">
            <a:avLst/>
          </a:prstGeom>
          <a:noFill/>
          <a:ln/>
        </p:spPr>
        <p:txBody>
          <a:bodyPr wrap="square" lIns="0" tIns="0" rIns="0" bIns="0" rtlCol="0" anchor="ctr">
            <a:spAutoFit/>
          </a:bodyPr>
          <a:lstStyle/>
          <a:p>
            <a:pPr marL="0" indent="0">
              <a:buNone/>
            </a:pPr>
            <a:r>
              <a:rPr lang="en-US" sz="942">
                <a:solidFill>
                  <a:srgbClr val="333333"/>
                </a:solidFill>
                <a:latin typeface="Open Sans" pitchFamily="34" charset="0"/>
                <a:ea typeface="Open Sans" pitchFamily="34" charset="-122"/>
                <a:cs typeface="Open Sans" pitchFamily="34" charset="-120"/>
              </a:rPr>
              <a:t> El análisis horizontal o dinámico es sumamente importante cuando se trata de detectar las tendencias de comportamiento a través del tiempo de las partidas que forman parte de los estados financieros. </a:t>
            </a:r>
            <a:endParaRPr lang="en-US" sz="942"/>
          </a:p>
        </p:txBody>
      </p:sp>
      <p:sp>
        <p:nvSpPr>
          <p:cNvPr id="7" name="Text 3"/>
          <p:cNvSpPr/>
          <p:nvPr/>
        </p:nvSpPr>
        <p:spPr>
          <a:xfrm>
            <a:off x="285750" y="2248049"/>
            <a:ext cx="4000500" cy="228600"/>
          </a:xfrm>
          <a:prstGeom prst="rect">
            <a:avLst/>
          </a:prstGeom>
          <a:noFill/>
          <a:ln/>
        </p:spPr>
        <p:txBody>
          <a:bodyPr wrap="none" lIns="0" tIns="0" rIns="0" bIns="0" rtlCol="0" anchor="ctr">
            <a:spAutoFit/>
          </a:bodyPr>
          <a:lstStyle/>
          <a:p>
            <a:pPr marL="0" indent="0">
              <a:buNone/>
            </a:pPr>
            <a:r>
              <a:rPr lang="en-US" sz="1350" b="1">
                <a:solidFill>
                  <a:srgbClr val="4A90E2"/>
                </a:solidFill>
                <a:latin typeface="Montserrat" pitchFamily="34" charset="0"/>
                <a:ea typeface="Montserrat" pitchFamily="34" charset="-122"/>
                <a:cs typeface="Montserrat" pitchFamily="34" charset="-120"/>
              </a:rPr>
              <a:t>Características</a:t>
            </a:r>
            <a:endParaRPr lang="en-US" sz="1350"/>
          </a:p>
        </p:txBody>
      </p:sp>
      <p:sp>
        <p:nvSpPr>
          <p:cNvPr id="8" name="Text 4"/>
          <p:cNvSpPr/>
          <p:nvPr/>
        </p:nvSpPr>
        <p:spPr>
          <a:xfrm>
            <a:off x="457200" y="2590949"/>
            <a:ext cx="3829050" cy="205718"/>
          </a:xfrm>
          <a:prstGeom prst="rect">
            <a:avLst/>
          </a:prstGeom>
          <a:noFill/>
          <a:ln/>
        </p:spPr>
        <p:txBody>
          <a:bodyPr wrap="none" lIns="0" tIns="0" rIns="0" bIns="0" rtlCol="0" anchor="ctr">
            <a:spAutoFit/>
          </a:bodyPr>
          <a:lstStyle/>
          <a:p>
            <a:pPr marL="0" indent="0" algn="l">
              <a:buNone/>
            </a:pPr>
            <a:r>
              <a:rPr lang="en-US" sz="942">
                <a:solidFill>
                  <a:srgbClr val="333333"/>
                </a:solidFill>
                <a:latin typeface="Open Sans" pitchFamily="34" charset="0"/>
                <a:ea typeface="Open Sans" pitchFamily="34" charset="-122"/>
                <a:cs typeface="Open Sans" pitchFamily="34" charset="-120"/>
              </a:rPr>
              <a:t>Compara cifras de diferentes períodos operativos</a:t>
            </a:r>
            <a:endParaRPr lang="en-US" sz="942"/>
          </a:p>
        </p:txBody>
      </p:sp>
      <p:sp>
        <p:nvSpPr>
          <p:cNvPr id="9" name="Text 5"/>
          <p:cNvSpPr/>
          <p:nvPr/>
        </p:nvSpPr>
        <p:spPr>
          <a:xfrm>
            <a:off x="457200" y="2853817"/>
            <a:ext cx="3829050" cy="205718"/>
          </a:xfrm>
          <a:prstGeom prst="rect">
            <a:avLst/>
          </a:prstGeom>
          <a:noFill/>
          <a:ln/>
        </p:spPr>
        <p:txBody>
          <a:bodyPr wrap="none" lIns="0" tIns="0" rIns="0" bIns="0" rtlCol="0" anchor="ctr">
            <a:spAutoFit/>
          </a:bodyPr>
          <a:lstStyle/>
          <a:p>
            <a:pPr marL="0" indent="0" algn="l">
              <a:buNone/>
            </a:pPr>
            <a:r>
              <a:rPr lang="en-US" sz="942">
                <a:solidFill>
                  <a:srgbClr val="333333"/>
                </a:solidFill>
                <a:latin typeface="Open Sans" pitchFamily="34" charset="0"/>
                <a:ea typeface="Open Sans" pitchFamily="34" charset="-122"/>
                <a:cs typeface="Open Sans" pitchFamily="34" charset="-120"/>
              </a:rPr>
              <a:t>Analiza el crecimiento o disminución de cada cuenta</a:t>
            </a:r>
            <a:endParaRPr lang="en-US" sz="942"/>
          </a:p>
        </p:txBody>
      </p:sp>
      <p:sp>
        <p:nvSpPr>
          <p:cNvPr id="10" name="Text 6"/>
          <p:cNvSpPr/>
          <p:nvPr/>
        </p:nvSpPr>
        <p:spPr>
          <a:xfrm>
            <a:off x="457200" y="3116684"/>
            <a:ext cx="3829050" cy="205718"/>
          </a:xfrm>
          <a:prstGeom prst="rect">
            <a:avLst/>
          </a:prstGeom>
          <a:noFill/>
          <a:ln/>
        </p:spPr>
        <p:txBody>
          <a:bodyPr wrap="none" lIns="0" tIns="0" rIns="0" bIns="0" rtlCol="0" anchor="ctr">
            <a:spAutoFit/>
          </a:bodyPr>
          <a:lstStyle/>
          <a:p>
            <a:pPr marL="0" indent="0" algn="l">
              <a:buNone/>
            </a:pPr>
            <a:r>
              <a:rPr lang="en-US" sz="942">
                <a:solidFill>
                  <a:srgbClr val="333333"/>
                </a:solidFill>
                <a:latin typeface="Open Sans" pitchFamily="34" charset="0"/>
                <a:ea typeface="Open Sans" pitchFamily="34" charset="-122"/>
                <a:cs typeface="Open Sans" pitchFamily="34" charset="-120"/>
              </a:rPr>
              <a:t>Muestra los resultados de una gestión a través del tiempo</a:t>
            </a:r>
            <a:endParaRPr lang="en-US" sz="942"/>
          </a:p>
        </p:txBody>
      </p:sp>
      <p:sp>
        <p:nvSpPr>
          <p:cNvPr id="11" name="Text 7"/>
          <p:cNvSpPr/>
          <p:nvPr/>
        </p:nvSpPr>
        <p:spPr>
          <a:xfrm>
            <a:off x="457200" y="3379552"/>
            <a:ext cx="3829050" cy="205718"/>
          </a:xfrm>
          <a:prstGeom prst="rect">
            <a:avLst/>
          </a:prstGeom>
          <a:noFill/>
          <a:ln/>
        </p:spPr>
        <p:txBody>
          <a:bodyPr wrap="none" lIns="0" tIns="0" rIns="0" bIns="0" rtlCol="0" anchor="ctr">
            <a:spAutoFit/>
          </a:bodyPr>
          <a:lstStyle/>
          <a:p>
            <a:pPr marL="0" indent="0" algn="l">
              <a:buNone/>
            </a:pPr>
            <a:r>
              <a:rPr lang="en-US" sz="942">
                <a:solidFill>
                  <a:srgbClr val="333333"/>
                </a:solidFill>
                <a:latin typeface="Open Sans" pitchFamily="34" charset="0"/>
                <a:ea typeface="Open Sans" pitchFamily="34" charset="-122"/>
                <a:cs typeface="Open Sans" pitchFamily="34" charset="-120"/>
              </a:rPr>
              <a:t>Identifica tendencias y comportamientos específicos</a:t>
            </a:r>
            <a:endParaRPr lang="en-US" sz="942"/>
          </a:p>
        </p:txBody>
      </p:sp>
      <p:sp>
        <p:nvSpPr>
          <p:cNvPr id="12" name="Shape 8"/>
          <p:cNvSpPr/>
          <p:nvPr/>
        </p:nvSpPr>
        <p:spPr>
          <a:xfrm>
            <a:off x="285750" y="3756720"/>
            <a:ext cx="4000500" cy="1217228"/>
          </a:xfrm>
          <a:prstGeom prst="rect">
            <a:avLst/>
          </a:prstGeom>
          <a:solidFill>
            <a:srgbClr val="2ECC71">
              <a:alpha val="10000"/>
            </a:srgbClr>
          </a:solidFill>
          <a:ln/>
        </p:spPr>
      </p:sp>
      <p:sp>
        <p:nvSpPr>
          <p:cNvPr id="13" name="Text 9"/>
          <p:cNvSpPr/>
          <p:nvPr/>
        </p:nvSpPr>
        <p:spPr>
          <a:xfrm>
            <a:off x="400050" y="3871020"/>
            <a:ext cx="3771900" cy="200025"/>
          </a:xfrm>
          <a:prstGeom prst="rect">
            <a:avLst/>
          </a:prstGeom>
          <a:noFill/>
          <a:ln/>
        </p:spPr>
        <p:txBody>
          <a:bodyPr wrap="none" lIns="0" tIns="0" rIns="0" bIns="0" rtlCol="0" anchor="ctr">
            <a:spAutoFit/>
          </a:bodyPr>
          <a:lstStyle/>
          <a:p>
            <a:pPr marL="0" indent="0">
              <a:buNone/>
            </a:pPr>
            <a:r>
              <a:rPr lang="en-US" sz="1046" b="1">
                <a:solidFill>
                  <a:srgbClr val="4A90E2"/>
                </a:solidFill>
                <a:latin typeface="Montserrat" pitchFamily="34" charset="0"/>
                <a:ea typeface="Montserrat" pitchFamily="34" charset="-122"/>
                <a:cs typeface="Montserrat" pitchFamily="34" charset="-120"/>
              </a:rPr>
              <a:t>Información que proporciona</a:t>
            </a:r>
            <a:endParaRPr lang="en-US" sz="1046"/>
          </a:p>
        </p:txBody>
      </p:sp>
      <p:sp>
        <p:nvSpPr>
          <p:cNvPr id="14" name="Text 10"/>
          <p:cNvSpPr/>
          <p:nvPr/>
        </p:nvSpPr>
        <p:spPr>
          <a:xfrm>
            <a:off x="400050" y="4128195"/>
            <a:ext cx="3771900" cy="731453"/>
          </a:xfrm>
          <a:prstGeom prst="rect">
            <a:avLst/>
          </a:prstGeom>
          <a:noFill/>
          <a:ln/>
        </p:spPr>
        <p:txBody>
          <a:bodyPr wrap="square" lIns="0" tIns="0" rIns="0" bIns="0" rtlCol="0" anchor="ctr">
            <a:spAutoFit/>
          </a:bodyPr>
          <a:lstStyle/>
          <a:p>
            <a:pPr marL="0" indent="0">
              <a:buNone/>
            </a:pPr>
            <a:r>
              <a:rPr lang="en-US" sz="837">
                <a:solidFill>
                  <a:srgbClr val="333333"/>
                </a:solidFill>
                <a:latin typeface="Open Sans" pitchFamily="34" charset="0"/>
                <a:ea typeface="Open Sans" pitchFamily="34" charset="-122"/>
                <a:cs typeface="Open Sans" pitchFamily="34" charset="-120"/>
              </a:rPr>
              <a:t> El análisis horizontal muestra los resultados de una gestión porque las decisiones se ven reflejadas en los cambios de las cuentas. También permite identificar el impacto de factores externos como la inflación en los costos o la recesión en las ventas. </a:t>
            </a:r>
            <a:endParaRPr lang="en-US" sz="837"/>
          </a:p>
        </p:txBody>
      </p:sp>
      <p:pic>
        <p:nvPicPr>
          <p:cNvPr id="15" name="Image 2" descr="preencoded.png"/>
          <p:cNvPicPr>
            <a:picLocks noChangeAspect="1"/>
          </p:cNvPicPr>
          <p:nvPr/>
        </p:nvPicPr>
        <p:blipFill>
          <a:blip r:embed="rId5"/>
          <a:stretch>
            <a:fillRect/>
          </a:stretch>
        </p:blipFill>
        <p:spPr>
          <a:xfrm>
            <a:off x="5250656" y="910828"/>
            <a:ext cx="3214688" cy="1808262"/>
          </a:xfrm>
          <a:prstGeom prst="rect">
            <a:avLst/>
          </a:prstGeom>
        </p:spPr>
      </p:pic>
      <p:sp>
        <p:nvSpPr>
          <p:cNvPr id="16" name="Text 11"/>
          <p:cNvSpPr/>
          <p:nvPr/>
        </p:nvSpPr>
        <p:spPr>
          <a:xfrm>
            <a:off x="4857750" y="2947690"/>
            <a:ext cx="4000500" cy="228600"/>
          </a:xfrm>
          <a:prstGeom prst="rect">
            <a:avLst/>
          </a:prstGeom>
          <a:noFill/>
          <a:ln/>
        </p:spPr>
        <p:txBody>
          <a:bodyPr wrap="none" lIns="0" tIns="0" rIns="0" bIns="0" rtlCol="0" anchor="ctr">
            <a:spAutoFit/>
          </a:bodyPr>
          <a:lstStyle/>
          <a:p>
            <a:pPr marL="0" indent="0">
              <a:buNone/>
            </a:pPr>
            <a:r>
              <a:rPr lang="en-US" sz="1350" b="1">
                <a:solidFill>
                  <a:srgbClr val="4A90E2"/>
                </a:solidFill>
                <a:latin typeface="Montserrat" pitchFamily="34" charset="0"/>
                <a:ea typeface="Montserrat" pitchFamily="34" charset="-122"/>
                <a:cs typeface="Montserrat" pitchFamily="34" charset="-120"/>
              </a:rPr>
              <a:t>Fórmulas del Análisis Horizontal</a:t>
            </a:r>
            <a:endParaRPr lang="en-US" sz="1350"/>
          </a:p>
        </p:txBody>
      </p:sp>
      <p:sp>
        <p:nvSpPr>
          <p:cNvPr id="17" name="Shape 12"/>
          <p:cNvSpPr/>
          <p:nvPr/>
        </p:nvSpPr>
        <p:spPr>
          <a:xfrm>
            <a:off x="4857750" y="3290590"/>
            <a:ext cx="4000500" cy="885825"/>
          </a:xfrm>
          <a:prstGeom prst="rect">
            <a:avLst/>
          </a:prstGeom>
          <a:solidFill>
            <a:srgbClr val="FFFFFF"/>
          </a:solidFill>
          <a:ln/>
        </p:spPr>
      </p:sp>
      <p:sp>
        <p:nvSpPr>
          <p:cNvPr id="18" name="Shape 13"/>
          <p:cNvSpPr/>
          <p:nvPr/>
        </p:nvSpPr>
        <p:spPr>
          <a:xfrm>
            <a:off x="4857750" y="3290590"/>
            <a:ext cx="35719" cy="885825"/>
          </a:xfrm>
          <a:prstGeom prst="rect">
            <a:avLst/>
          </a:prstGeom>
          <a:solidFill>
            <a:srgbClr val="4A90E2"/>
          </a:solidFill>
          <a:ln/>
        </p:spPr>
      </p:sp>
      <p:sp>
        <p:nvSpPr>
          <p:cNvPr id="19" name="Text 14"/>
          <p:cNvSpPr/>
          <p:nvPr/>
        </p:nvSpPr>
        <p:spPr>
          <a:xfrm>
            <a:off x="4972050" y="3404890"/>
            <a:ext cx="3771900" cy="200025"/>
          </a:xfrm>
          <a:prstGeom prst="rect">
            <a:avLst/>
          </a:prstGeom>
          <a:noFill/>
          <a:ln/>
        </p:spPr>
        <p:txBody>
          <a:bodyPr wrap="none" lIns="0" tIns="0" rIns="0" bIns="0" rtlCol="0" anchor="ctr">
            <a:spAutoFit/>
          </a:bodyPr>
          <a:lstStyle/>
          <a:p>
            <a:pPr marL="0" indent="0">
              <a:buNone/>
            </a:pPr>
            <a:r>
              <a:rPr lang="en-US" sz="942" b="1">
                <a:solidFill>
                  <a:srgbClr val="1F2937"/>
                </a:solidFill>
                <a:latin typeface="Noto Sans" pitchFamily="34" charset="0"/>
                <a:ea typeface="Noto Sans" pitchFamily="34" charset="-122"/>
                <a:cs typeface="Noto Sans" pitchFamily="34" charset="-120"/>
              </a:rPr>
              <a:t>Variación Absoluta:</a:t>
            </a:r>
            <a:endParaRPr lang="en-US" sz="942"/>
          </a:p>
        </p:txBody>
      </p:sp>
      <p:sp>
        <p:nvSpPr>
          <p:cNvPr id="20" name="Text 15"/>
          <p:cNvSpPr/>
          <p:nvPr/>
        </p:nvSpPr>
        <p:spPr>
          <a:xfrm>
            <a:off x="4972050" y="3662065"/>
            <a:ext cx="3771900" cy="200025"/>
          </a:xfrm>
          <a:prstGeom prst="rect">
            <a:avLst/>
          </a:prstGeom>
          <a:noFill/>
          <a:ln/>
        </p:spPr>
        <p:txBody>
          <a:bodyPr wrap="none" lIns="0" tIns="0" rIns="0" bIns="0" rtlCol="0" anchor="ctr">
            <a:spAutoFit/>
          </a:bodyPr>
          <a:lstStyle/>
          <a:p>
            <a:pPr marL="0" indent="0">
              <a:buNone/>
            </a:pPr>
            <a:r>
              <a:rPr lang="en-US" sz="942">
                <a:solidFill>
                  <a:srgbClr val="000000"/>
                </a:solidFill>
                <a:latin typeface="Noto Sans" pitchFamily="34" charset="0"/>
                <a:ea typeface="Noto Sans" pitchFamily="34" charset="-122"/>
                <a:cs typeface="Noto Sans" pitchFamily="34" charset="-120"/>
              </a:rPr>
              <a:t> Valor Período 2 - Valor Período 1 = Variación Absoluta </a:t>
            </a:r>
            <a:endParaRPr lang="en-US" sz="942"/>
          </a:p>
        </p:txBody>
      </p:sp>
      <p:sp>
        <p:nvSpPr>
          <p:cNvPr id="21" name="Text 16"/>
          <p:cNvSpPr/>
          <p:nvPr/>
        </p:nvSpPr>
        <p:spPr>
          <a:xfrm>
            <a:off x="4972050" y="3919240"/>
            <a:ext cx="3771900" cy="142875"/>
          </a:xfrm>
          <a:prstGeom prst="rect">
            <a:avLst/>
          </a:prstGeom>
          <a:noFill/>
          <a:ln/>
        </p:spPr>
        <p:txBody>
          <a:bodyPr wrap="none" lIns="0" tIns="0" rIns="0" bIns="0" rtlCol="0" anchor="ctr">
            <a:spAutoFit/>
          </a:bodyPr>
          <a:lstStyle/>
          <a:p>
            <a:pPr marL="0" indent="0">
              <a:buNone/>
            </a:pPr>
            <a:r>
              <a:rPr lang="en-US" sz="732">
                <a:solidFill>
                  <a:srgbClr val="4B5563"/>
                </a:solidFill>
                <a:latin typeface="Noto Sans" pitchFamily="34" charset="0"/>
                <a:ea typeface="Noto Sans" pitchFamily="34" charset="-122"/>
                <a:cs typeface="Noto Sans" pitchFamily="34" charset="-120"/>
              </a:rPr>
              <a:t> *Representa el cambio en términos monetarios. </a:t>
            </a:r>
            <a:endParaRPr lang="en-US" sz="732"/>
          </a:p>
        </p:txBody>
      </p:sp>
      <p:sp>
        <p:nvSpPr>
          <p:cNvPr id="22" name="Shape 17"/>
          <p:cNvSpPr/>
          <p:nvPr/>
        </p:nvSpPr>
        <p:spPr>
          <a:xfrm>
            <a:off x="6095664" y="-1425597"/>
            <a:ext cx="4000500" cy="1085850"/>
          </a:xfrm>
          <a:prstGeom prst="rect">
            <a:avLst/>
          </a:prstGeom>
          <a:solidFill>
            <a:srgbClr val="FFFFFF"/>
          </a:solidFill>
          <a:ln/>
        </p:spPr>
      </p:sp>
      <p:sp>
        <p:nvSpPr>
          <p:cNvPr id="23" name="Shape 18"/>
          <p:cNvSpPr/>
          <p:nvPr/>
        </p:nvSpPr>
        <p:spPr>
          <a:xfrm>
            <a:off x="4857750" y="4290715"/>
            <a:ext cx="35719" cy="1085850"/>
          </a:xfrm>
          <a:prstGeom prst="rect">
            <a:avLst/>
          </a:prstGeom>
          <a:solidFill>
            <a:srgbClr val="4A90E2"/>
          </a:solidFill>
          <a:ln/>
        </p:spPr>
      </p:sp>
      <p:sp>
        <p:nvSpPr>
          <p:cNvPr id="24" name="Text 19"/>
          <p:cNvSpPr/>
          <p:nvPr/>
        </p:nvSpPr>
        <p:spPr>
          <a:xfrm>
            <a:off x="4972050" y="4405015"/>
            <a:ext cx="3771900" cy="200025"/>
          </a:xfrm>
          <a:prstGeom prst="rect">
            <a:avLst/>
          </a:prstGeom>
          <a:noFill/>
          <a:ln/>
        </p:spPr>
        <p:txBody>
          <a:bodyPr wrap="none" lIns="0" tIns="0" rIns="0" bIns="0" rtlCol="0" anchor="ctr">
            <a:spAutoFit/>
          </a:bodyPr>
          <a:lstStyle/>
          <a:p>
            <a:pPr marL="0" indent="0">
              <a:buNone/>
            </a:pPr>
            <a:r>
              <a:rPr lang="en-US" sz="942" b="1">
                <a:solidFill>
                  <a:srgbClr val="1F2937"/>
                </a:solidFill>
                <a:latin typeface="Noto Sans" pitchFamily="34" charset="0"/>
                <a:ea typeface="Noto Sans" pitchFamily="34" charset="-122"/>
                <a:cs typeface="Noto Sans" pitchFamily="34" charset="-120"/>
              </a:rPr>
              <a:t>Variación Relativa (%):</a:t>
            </a:r>
            <a:endParaRPr lang="en-US" sz="942"/>
          </a:p>
        </p:txBody>
      </p:sp>
      <p:sp>
        <p:nvSpPr>
          <p:cNvPr id="25" name="Text 20"/>
          <p:cNvSpPr/>
          <p:nvPr/>
        </p:nvSpPr>
        <p:spPr>
          <a:xfrm>
            <a:off x="4972050" y="4662190"/>
            <a:ext cx="3771900" cy="400050"/>
          </a:xfrm>
          <a:prstGeom prst="rect">
            <a:avLst/>
          </a:prstGeom>
          <a:noFill/>
          <a:ln/>
        </p:spPr>
        <p:txBody>
          <a:bodyPr wrap="square" lIns="0" tIns="0" rIns="0" bIns="0" rtlCol="0" anchor="ctr">
            <a:spAutoFit/>
          </a:bodyPr>
          <a:lstStyle/>
          <a:p>
            <a:pPr marL="0" indent="0">
              <a:buNone/>
            </a:pPr>
            <a:r>
              <a:rPr lang="en-US" sz="942">
                <a:solidFill>
                  <a:srgbClr val="000000"/>
                </a:solidFill>
                <a:latin typeface="Noto Sans" pitchFamily="34" charset="0"/>
                <a:ea typeface="Noto Sans" pitchFamily="34" charset="-122"/>
                <a:cs typeface="Noto Sans" pitchFamily="34" charset="-120"/>
              </a:rPr>
              <a:t> ((Valor Período 2 / Valor Período 1) - 1) × 100 = Variación Relativa </a:t>
            </a:r>
            <a:endParaRPr lang="en-US" sz="942"/>
          </a:p>
        </p:txBody>
      </p:sp>
      <p:sp>
        <p:nvSpPr>
          <p:cNvPr id="26" name="Text 21"/>
          <p:cNvSpPr/>
          <p:nvPr/>
        </p:nvSpPr>
        <p:spPr>
          <a:xfrm>
            <a:off x="4962473" y="4959883"/>
            <a:ext cx="3771900" cy="142875"/>
          </a:xfrm>
          <a:prstGeom prst="rect">
            <a:avLst/>
          </a:prstGeom>
          <a:noFill/>
          <a:ln/>
        </p:spPr>
        <p:txBody>
          <a:bodyPr wrap="none" lIns="0" tIns="0" rIns="0" bIns="0" rtlCol="0" anchor="ctr">
            <a:spAutoFit/>
          </a:bodyPr>
          <a:lstStyle/>
          <a:p>
            <a:pPr marL="0" indent="0">
              <a:buNone/>
            </a:pPr>
            <a:r>
              <a:rPr lang="en-US" sz="732">
                <a:solidFill>
                  <a:srgbClr val="4B5563"/>
                </a:solidFill>
                <a:latin typeface="Noto Sans" pitchFamily="34" charset="0"/>
                <a:ea typeface="Noto Sans" pitchFamily="34" charset="-122"/>
                <a:cs typeface="Noto Sans" pitchFamily="34" charset="-120"/>
              </a:rPr>
              <a:t> *Representa el cambio porcentual entre períodos. </a:t>
            </a:r>
            <a:endParaRPr lang="en-US" sz="732"/>
          </a:p>
        </p:txBody>
      </p:sp>
      <p:sp>
        <p:nvSpPr>
          <p:cNvPr id="27" name="Text 22"/>
          <p:cNvSpPr/>
          <p:nvPr/>
        </p:nvSpPr>
        <p:spPr>
          <a:xfrm>
            <a:off x="8762451" y="5347990"/>
            <a:ext cx="238674" cy="171450"/>
          </a:xfrm>
          <a:prstGeom prst="rect">
            <a:avLst/>
          </a:prstGeom>
          <a:noFill/>
          <a:ln/>
        </p:spPr>
        <p:txBody>
          <a:bodyPr wrap="none" lIns="0" tIns="0" rIns="0" bIns="0" rtlCol="0" anchor="ctr">
            <a:spAutoFit/>
          </a:bodyPr>
          <a:lstStyle/>
          <a:p>
            <a:pPr marL="0" indent="0">
              <a:buNone/>
            </a:pPr>
            <a:r>
              <a:rPr lang="en-US" sz="837">
                <a:solidFill>
                  <a:srgbClr val="6B7280"/>
                </a:solidFill>
                <a:latin typeface="Noto Sans" pitchFamily="34" charset="0"/>
                <a:ea typeface="Noto Sans" pitchFamily="34" charset="-122"/>
                <a:cs typeface="Noto Sans" pitchFamily="34" charset="-120"/>
              </a:rPr>
              <a:t>9/12</a:t>
            </a:r>
            <a:endParaRPr lang="en-US" sz="837"/>
          </a:p>
        </p:txBody>
      </p:sp>
      <p:sp>
        <p:nvSpPr>
          <p:cNvPr id="28" name="Shape 23"/>
          <p:cNvSpPr/>
          <p:nvPr/>
        </p:nvSpPr>
        <p:spPr>
          <a:xfrm>
            <a:off x="0" y="5626596"/>
            <a:ext cx="6096298" cy="35719"/>
          </a:xfrm>
          <a:prstGeom prst="rect">
            <a:avLst/>
          </a:prstGeom>
          <a:solidFill>
            <a:srgbClr val="2ECC71"/>
          </a:solidFill>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CD6294118B2EE04D857695E7298833CE" ma:contentTypeVersion="10" ma:contentTypeDescription="Crear nuevo documento." ma:contentTypeScope="" ma:versionID="2ae25ab008a36bb24e47ec3a95843617">
  <xsd:schema xmlns:xsd="http://www.w3.org/2001/XMLSchema" xmlns:xs="http://www.w3.org/2001/XMLSchema" xmlns:p="http://schemas.microsoft.com/office/2006/metadata/properties" xmlns:ns2="cbfff7b1-c223-4643-8ff4-bf0016b8705c" xmlns:ns3="d9b84a9e-4925-4e42-8f55-ef8245375f44" targetNamespace="http://schemas.microsoft.com/office/2006/metadata/properties" ma:root="true" ma:fieldsID="d5b0b62ff070be3f63ba579980988d34" ns2:_="" ns3:_="">
    <xsd:import namespace="cbfff7b1-c223-4643-8ff4-bf0016b8705c"/>
    <xsd:import namespace="d9b84a9e-4925-4e42-8f55-ef8245375f44"/>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bfff7b1-c223-4643-8ff4-bf0016b8705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lcf76f155ced4ddcb4097134ff3c332f" ma:index="13" nillable="true" ma:taxonomy="true" ma:internalName="lcf76f155ced4ddcb4097134ff3c332f" ma:taxonomyFieldName="MediaServiceImageTags" ma:displayName="Etiquetas de imagen" ma:readOnly="false" ma:fieldId="{5cf76f15-5ced-4ddc-b409-7134ff3c332f}" ma:taxonomyMulti="true" ma:sspId="604e40a7-1db1-426a-afa2-3deaac8b76da"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9b84a9e-4925-4e42-8f55-ef8245375f44"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69cbcf00-ed2f-416a-80ee-31f5ca8ba928}" ma:internalName="TaxCatchAll" ma:showField="CatchAllData" ma:web="d9b84a9e-4925-4e42-8f55-ef8245375f4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d9b84a9e-4925-4e42-8f55-ef8245375f44" xsi:nil="true"/>
    <lcf76f155ced4ddcb4097134ff3c332f xmlns="cbfff7b1-c223-4643-8ff4-bf0016b8705c">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9FB293B-1A32-45ED-9CD0-3C15BCA3B824}"/>
</file>

<file path=customXml/itemProps2.xml><?xml version="1.0" encoding="utf-8"?>
<ds:datastoreItem xmlns:ds="http://schemas.openxmlformats.org/officeDocument/2006/customXml" ds:itemID="{AA8ECE5A-4D54-4A2F-ACD1-DE8D66C319A9}">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0AA7FCB5-A62E-4B16-95A5-0C58826D99B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Presentación en pantalla (16:9)</PresentationFormat>
  <Slides>13</Slides>
  <Notes>13</Notes>
  <HiddenSlides>0</HiddenSlides>
  <ScaleCrop>false</ScaleCrop>
  <HeadingPairs>
    <vt:vector size="4" baseType="variant">
      <vt:variant>
        <vt:lpstr>Tema</vt:lpstr>
      </vt:variant>
      <vt:variant>
        <vt:i4>1</vt:i4>
      </vt:variant>
      <vt:variant>
        <vt:lpstr>Títulos de diapositiva</vt:lpstr>
      </vt:variant>
      <vt:variant>
        <vt:i4>13</vt:i4>
      </vt:variant>
    </vt:vector>
  </HeadingPairs>
  <TitlesOfParts>
    <vt:vector size="14" baseType="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revision>2</cp:revision>
  <dcterms:created xsi:type="dcterms:W3CDTF">2025-08-25T22:30:19Z</dcterms:created>
  <dcterms:modified xsi:type="dcterms:W3CDTF">2025-10-17T00:27:33Z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0x010100CD6294118B2EE04D857695E7298833CE</vt:lpwstr>
  </property>
</Properties>
</file>

<file path=docProps/thumbnail.jpeg>
</file>